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0" r:id="rId6"/>
    <p:sldId id="290" r:id="rId7"/>
    <p:sldId id="278" r:id="rId8"/>
    <p:sldId id="276" r:id="rId9"/>
    <p:sldId id="277" r:id="rId10"/>
    <p:sldId id="282" r:id="rId11"/>
    <p:sldId id="296" r:id="rId12"/>
    <p:sldId id="298" r:id="rId13"/>
    <p:sldId id="283" r:id="rId14"/>
    <p:sldId id="285" r:id="rId15"/>
    <p:sldId id="289" r:id="rId16"/>
    <p:sldId id="286" r:id="rId17"/>
    <p:sldId id="287" r:id="rId18"/>
    <p:sldId id="288" r:id="rId19"/>
    <p:sldId id="297" r:id="rId20"/>
    <p:sldId id="284" r:id="rId21"/>
    <p:sldId id="292" r:id="rId22"/>
    <p:sldId id="291" r:id="rId23"/>
    <p:sldId id="294" r:id="rId24"/>
    <p:sldId id="295" r:id="rId25"/>
    <p:sldId id="293" r:id="rId26"/>
    <p:sldId id="281" r:id="rId27"/>
  </p:sldIdLst>
  <p:sldSz cx="18288000" cy="10287000"/>
  <p:notesSz cx="6858000" cy="9144000"/>
  <p:embeddedFontLst>
    <p:embeddedFont>
      <p:font typeface="Avenir" panose="020B0604020202020204" charset="0"/>
      <p:regular r:id="rId28"/>
    </p:embeddedFont>
    <p:embeddedFont>
      <p:font typeface="Avenir Bold" panose="020B0604020202020204" charset="0"/>
      <p:regular r:id="rId29"/>
    </p:embeddedFont>
    <p:embeddedFont>
      <p:font typeface="Avenir Medium"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1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9" autoAdjust="0"/>
    <p:restoredTop sz="94660"/>
  </p:normalViewPr>
  <p:slideViewPr>
    <p:cSldViewPr snapToGrid="0">
      <p:cViewPr>
        <p:scale>
          <a:sx n="85" d="100"/>
          <a:sy n="85" d="100"/>
        </p:scale>
        <p:origin x="6"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3.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a Murphy" userId="8f764810-82a8-40dd-9b18-c5eeb9d57d20" providerId="ADAL" clId="{20177AE0-8BFA-42FA-9756-7B7707E463BB}"/>
    <pc:docChg chg="undo custSel addSld delSld modSld sldOrd">
      <pc:chgData name="Edwina Murphy" userId="8f764810-82a8-40dd-9b18-c5eeb9d57d20" providerId="ADAL" clId="{20177AE0-8BFA-42FA-9756-7B7707E463BB}" dt="2026-03-09T06:03:01.520" v="12836" actId="313"/>
      <pc:docMkLst>
        <pc:docMk/>
      </pc:docMkLst>
      <pc:sldChg chg="modSp mod">
        <pc:chgData name="Edwina Murphy" userId="8f764810-82a8-40dd-9b18-c5eeb9d57d20" providerId="ADAL" clId="{20177AE0-8BFA-42FA-9756-7B7707E463BB}" dt="2026-03-09T06:03:01.520" v="12836" actId="313"/>
        <pc:sldMkLst>
          <pc:docMk/>
          <pc:sldMk cId="0" sldId="277"/>
        </pc:sldMkLst>
        <pc:spChg chg="mod">
          <ac:chgData name="Edwina Murphy" userId="8f764810-82a8-40dd-9b18-c5eeb9d57d20" providerId="ADAL" clId="{20177AE0-8BFA-42FA-9756-7B7707E463BB}" dt="2026-03-09T06:03:01.520" v="12836" actId="313"/>
          <ac:spMkLst>
            <pc:docMk/>
            <pc:sldMk cId="0" sldId="277"/>
            <ac:spMk id="2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2.sv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2.sv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2.sv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p:cNvGrpSpPr/>
        <p:nvPr/>
      </p:nvGrpSpPr>
      <p:grpSpPr>
        <a:xfrm>
          <a:off x="0" y="0"/>
          <a:ext cx="0" cy="0"/>
          <a:chOff x="0" y="0"/>
          <a:chExt cx="0" cy="0"/>
        </a:xfrm>
      </p:grpSpPr>
      <p:sp>
        <p:nvSpPr>
          <p:cNvPr id="2" name="Freeform 2"/>
          <p:cNvSpPr/>
          <p:nvPr/>
        </p:nvSpPr>
        <p:spPr>
          <a:xfrm>
            <a:off x="3405310" y="2743684"/>
            <a:ext cx="11477380" cy="4799632"/>
          </a:xfrm>
          <a:custGeom>
            <a:avLst/>
            <a:gdLst/>
            <a:ahLst/>
            <a:cxnLst/>
            <a:rect l="l" t="t" r="r" b="b"/>
            <a:pathLst>
              <a:path w="11477380" h="4799632">
                <a:moveTo>
                  <a:pt x="0" y="0"/>
                </a:moveTo>
                <a:lnTo>
                  <a:pt x="11477380" y="0"/>
                </a:lnTo>
                <a:lnTo>
                  <a:pt x="11477380" y="4799632"/>
                </a:lnTo>
                <a:lnTo>
                  <a:pt x="0" y="4799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BAECA-2727-7264-44F2-AED7031A97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44D8BB-0310-32C3-F926-560CB7AF58F6}"/>
              </a:ext>
            </a:extLst>
          </p:cNvPr>
          <p:cNvGrpSpPr/>
          <p:nvPr/>
        </p:nvGrpSpPr>
        <p:grpSpPr>
          <a:xfrm>
            <a:off x="-299413" y="-221332"/>
            <a:ext cx="5989013" cy="10759875"/>
            <a:chOff x="0" y="0"/>
            <a:chExt cx="1577353" cy="2833877"/>
          </a:xfrm>
        </p:grpSpPr>
        <p:sp>
          <p:nvSpPr>
            <p:cNvPr id="3" name="Freeform 3">
              <a:extLst>
                <a:ext uri="{FF2B5EF4-FFF2-40B4-BE49-F238E27FC236}">
                  <a16:creationId xmlns:a16="http://schemas.microsoft.com/office/drawing/2014/main" id="{614A318A-A0D0-481B-E9D2-80697468B322}"/>
                </a:ext>
              </a:extLst>
            </p:cNvPr>
            <p:cNvSpPr/>
            <p:nvPr/>
          </p:nvSpPr>
          <p:spPr>
            <a:xfrm>
              <a:off x="0" y="0"/>
              <a:ext cx="1577353" cy="2833877"/>
            </a:xfrm>
            <a:custGeom>
              <a:avLst/>
              <a:gdLst/>
              <a:ahLst/>
              <a:cxnLst/>
              <a:rect l="l" t="t" r="r" b="b"/>
              <a:pathLst>
                <a:path w="1577353" h="2833877">
                  <a:moveTo>
                    <a:pt x="0" y="0"/>
                  </a:moveTo>
                  <a:lnTo>
                    <a:pt x="1577353" y="0"/>
                  </a:lnTo>
                  <a:lnTo>
                    <a:pt x="1577353" y="2833877"/>
                  </a:lnTo>
                  <a:lnTo>
                    <a:pt x="0" y="2833877"/>
                  </a:lnTo>
                  <a:close/>
                </a:path>
              </a:pathLst>
            </a:custGeom>
            <a:solidFill>
              <a:srgbClr val="27615A"/>
            </a:solidFill>
          </p:spPr>
          <p:txBody>
            <a:bodyPr/>
            <a:lstStyle/>
            <a:p>
              <a:endParaRPr lang="en-AU"/>
            </a:p>
          </p:txBody>
        </p:sp>
        <p:sp>
          <p:nvSpPr>
            <p:cNvPr id="4" name="TextBox 4">
              <a:extLst>
                <a:ext uri="{FF2B5EF4-FFF2-40B4-BE49-F238E27FC236}">
                  <a16:creationId xmlns:a16="http://schemas.microsoft.com/office/drawing/2014/main" id="{F1DF37B4-1E48-05F1-FD60-D109AC763106}"/>
                </a:ext>
              </a:extLst>
            </p:cNvPr>
            <p:cNvSpPr txBox="1"/>
            <p:nvPr/>
          </p:nvSpPr>
          <p:spPr>
            <a:xfrm>
              <a:off x="0" y="-38100"/>
              <a:ext cx="1577353" cy="2871977"/>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88A113B0-9C6B-CC82-47A8-840154B326FF}"/>
              </a:ext>
            </a:extLst>
          </p:cNvPr>
          <p:cNvSpPr txBox="1"/>
          <p:nvPr/>
        </p:nvSpPr>
        <p:spPr>
          <a:xfrm>
            <a:off x="6299200" y="2123496"/>
            <a:ext cx="10082236" cy="1107996"/>
          </a:xfrm>
          <a:prstGeom prst="rect">
            <a:avLst/>
          </a:prstGeom>
        </p:spPr>
        <p:txBody>
          <a:bodyPr lIns="0" tIns="0" rIns="0" bIns="0" rtlCol="0" anchor="t">
            <a:spAutoFit/>
          </a:bodyPr>
          <a:lstStyle/>
          <a:p>
            <a:pPr algn="l"/>
            <a:r>
              <a:rPr lang="en-US" sz="7200">
                <a:solidFill>
                  <a:srgbClr val="000000"/>
                </a:solidFill>
                <a:latin typeface="Avenir"/>
                <a:ea typeface="Avenir"/>
                <a:cs typeface="Avenir"/>
                <a:sym typeface="Avenir"/>
              </a:rPr>
              <a:t>Confident Conferences</a:t>
            </a:r>
          </a:p>
        </p:txBody>
      </p:sp>
      <p:sp>
        <p:nvSpPr>
          <p:cNvPr id="7" name="TextBox 7">
            <a:extLst>
              <a:ext uri="{FF2B5EF4-FFF2-40B4-BE49-F238E27FC236}">
                <a16:creationId xmlns:a16="http://schemas.microsoft.com/office/drawing/2014/main" id="{8AA98177-DE42-CD09-F506-49F7B7332D1F}"/>
              </a:ext>
            </a:extLst>
          </p:cNvPr>
          <p:cNvSpPr txBox="1"/>
          <p:nvPr/>
        </p:nvSpPr>
        <p:spPr>
          <a:xfrm>
            <a:off x="6299200" y="9220200"/>
            <a:ext cx="10764800" cy="397545"/>
          </a:xfrm>
          <a:prstGeom prst="rect">
            <a:avLst/>
          </a:prstGeom>
        </p:spPr>
        <p:txBody>
          <a:bodyPr wrap="square" lIns="0" tIns="0" rIns="0" bIns="0" rtlCol="0" anchor="t">
            <a:spAutoFit/>
          </a:bodyPr>
          <a:lstStyle/>
          <a:p>
            <a:pPr algn="l">
              <a:lnSpc>
                <a:spcPts val="3138"/>
              </a:lnSpc>
            </a:pPr>
            <a:r>
              <a:rPr lang="en-US" sz="2853">
                <a:solidFill>
                  <a:srgbClr val="000000"/>
                </a:solidFill>
                <a:latin typeface="Avenir"/>
                <a:ea typeface="Avenir"/>
                <a:cs typeface="Avenir"/>
                <a:sym typeface="Avenir"/>
              </a:rPr>
              <a:t>Presented by Edwina Murphy, Deputy Vice-Chancellor (Research)</a:t>
            </a:r>
          </a:p>
        </p:txBody>
      </p:sp>
      <p:sp>
        <p:nvSpPr>
          <p:cNvPr id="8" name="Freeform 8">
            <a:extLst>
              <a:ext uri="{FF2B5EF4-FFF2-40B4-BE49-F238E27FC236}">
                <a16:creationId xmlns:a16="http://schemas.microsoft.com/office/drawing/2014/main" id="{3E466D2B-D5C1-E9DB-576C-791872AB588A}"/>
              </a:ext>
            </a:extLst>
          </p:cNvPr>
          <p:cNvSpPr/>
          <p:nvPr/>
        </p:nvSpPr>
        <p:spPr>
          <a:xfrm>
            <a:off x="483819" y="406381"/>
            <a:ext cx="2976307" cy="1244638"/>
          </a:xfrm>
          <a:custGeom>
            <a:avLst/>
            <a:gdLst/>
            <a:ahLst/>
            <a:cxnLst/>
            <a:rect l="l" t="t" r="r" b="b"/>
            <a:pathLst>
              <a:path w="2976307" h="1244638">
                <a:moveTo>
                  <a:pt x="0" y="0"/>
                </a:moveTo>
                <a:lnTo>
                  <a:pt x="2976307" y="0"/>
                </a:lnTo>
                <a:lnTo>
                  <a:pt x="2976307" y="1244638"/>
                </a:lnTo>
                <a:lnTo>
                  <a:pt x="0" y="1244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Tree>
    <p:extLst>
      <p:ext uri="{BB962C8B-B14F-4D97-AF65-F5344CB8AC3E}">
        <p14:creationId xmlns:p14="http://schemas.microsoft.com/office/powerpoint/2010/main" val="417817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B48529E9-5576-9134-D036-F30E8DC3AA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E5AAA36-1FCD-BD79-BAF5-E591F3B255D6}"/>
              </a:ext>
            </a:extLst>
          </p:cNvPr>
          <p:cNvGrpSpPr/>
          <p:nvPr/>
        </p:nvGrpSpPr>
        <p:grpSpPr>
          <a:xfrm>
            <a:off x="1028700" y="2691125"/>
            <a:ext cx="5145932" cy="5438689"/>
            <a:chOff x="0" y="0"/>
            <a:chExt cx="1355307" cy="1432412"/>
          </a:xfrm>
        </p:grpSpPr>
        <p:sp>
          <p:nvSpPr>
            <p:cNvPr id="3" name="Freeform 3">
              <a:extLst>
                <a:ext uri="{FF2B5EF4-FFF2-40B4-BE49-F238E27FC236}">
                  <a16:creationId xmlns:a16="http://schemas.microsoft.com/office/drawing/2014/main" id="{AA8D92AD-C0AB-910D-15B3-0E58F067377E}"/>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070AAFD8-A4D2-3DCC-CDDA-F184F047608B}"/>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239EF188-69DD-483F-BC49-9FE735FD9A78}"/>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4A84047F-2D49-3400-5B82-E782E14F3166}"/>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821AD52A-2760-B0ED-5997-FE3BDD180A8D}"/>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26BC2F60-5729-9CE3-8444-CE723E72FA22}"/>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EC4A7925-1D9E-4094-F62E-B856461D54C3}"/>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B77E9F9C-1BA7-762C-27AB-ECC52B72B196}"/>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6CB25A69-5662-E3C2-8EE4-A87D07E38F0E}"/>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8FD34438-E821-CB33-7512-07716C8F09B3}"/>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81A2B457-D988-4BDB-3CD5-A9E0B8CE2C9B}"/>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B5FE3C82-459F-D592-AB7B-CE61EB339B9A}"/>
              </a:ext>
            </a:extLst>
          </p:cNvPr>
          <p:cNvGrpSpPr/>
          <p:nvPr/>
        </p:nvGrpSpPr>
        <p:grpSpPr>
          <a:xfrm>
            <a:off x="12113368" y="2706391"/>
            <a:ext cx="5145932" cy="5438689"/>
            <a:chOff x="0" y="0"/>
            <a:chExt cx="1355307" cy="1432412"/>
          </a:xfrm>
        </p:grpSpPr>
        <p:sp>
          <p:nvSpPr>
            <p:cNvPr id="15" name="Freeform 15">
              <a:extLst>
                <a:ext uri="{FF2B5EF4-FFF2-40B4-BE49-F238E27FC236}">
                  <a16:creationId xmlns:a16="http://schemas.microsoft.com/office/drawing/2014/main" id="{EBC81635-8165-F70B-A0B3-FC7B3E6DFC98}"/>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1A9578B7-0BBE-DA09-D3C0-CE7C76CE74AA}"/>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1DC6B72B-0121-42B1-3463-38A1B2100783}"/>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979EE86D-7F47-3A15-6B20-92418EDC5B5A}"/>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0F07B2AF-3C32-B50F-CC20-8C7EBFDE4B28}"/>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BF405F72-5235-9C56-924F-85662E2D9730}"/>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Awareness</a:t>
            </a:r>
          </a:p>
        </p:txBody>
      </p:sp>
      <p:sp>
        <p:nvSpPr>
          <p:cNvPr id="21" name="TextBox 21">
            <a:extLst>
              <a:ext uri="{FF2B5EF4-FFF2-40B4-BE49-F238E27FC236}">
                <a16:creationId xmlns:a16="http://schemas.microsoft.com/office/drawing/2014/main" id="{1F0ADD11-E6EF-951D-B9A6-41A831591001}"/>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Abstract</a:t>
            </a:r>
          </a:p>
        </p:txBody>
      </p:sp>
      <p:sp>
        <p:nvSpPr>
          <p:cNvPr id="22" name="TextBox 22">
            <a:extLst>
              <a:ext uri="{FF2B5EF4-FFF2-40B4-BE49-F238E27FC236}">
                <a16:creationId xmlns:a16="http://schemas.microsoft.com/office/drawing/2014/main" id="{42318C5F-9D6D-4C2D-858C-B028B6D20699}"/>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Acceptance</a:t>
            </a:r>
          </a:p>
        </p:txBody>
      </p:sp>
      <p:sp>
        <p:nvSpPr>
          <p:cNvPr id="23" name="TextBox 23">
            <a:extLst>
              <a:ext uri="{FF2B5EF4-FFF2-40B4-BE49-F238E27FC236}">
                <a16:creationId xmlns:a16="http://schemas.microsoft.com/office/drawing/2014/main" id="{DAD1E0C6-D2E1-12A3-DA35-1893A79A9F26}"/>
              </a:ext>
            </a:extLst>
          </p:cNvPr>
          <p:cNvSpPr txBox="1"/>
          <p:nvPr/>
        </p:nvSpPr>
        <p:spPr>
          <a:xfrm>
            <a:off x="1610629" y="3898866"/>
            <a:ext cx="3979330" cy="411465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You see a conference that you think would be appropriate and you discuss it with your supervisor. (Being a member of relevant societies is helpful here.) For somewhere like SBL, don’t just consider the most obvious section.</a:t>
            </a:r>
          </a:p>
        </p:txBody>
      </p:sp>
      <p:sp>
        <p:nvSpPr>
          <p:cNvPr id="24" name="TextBox 24">
            <a:extLst>
              <a:ext uri="{FF2B5EF4-FFF2-40B4-BE49-F238E27FC236}">
                <a16:creationId xmlns:a16="http://schemas.microsoft.com/office/drawing/2014/main" id="{D510ED26-7DE5-022F-FDC0-C9A914DD3C6F}"/>
              </a:ext>
            </a:extLst>
          </p:cNvPr>
          <p:cNvSpPr txBox="1"/>
          <p:nvPr/>
        </p:nvSpPr>
        <p:spPr>
          <a:xfrm>
            <a:off x="7152963" y="3924539"/>
            <a:ext cx="3979330" cy="3652988"/>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Prepare an abstract. Sometimes you’re given details about length and what to include, sometimes you aren’t. If you aren’t, aim for 150-200 words outlining your main sources and argument.</a:t>
            </a:r>
          </a:p>
        </p:txBody>
      </p:sp>
      <p:sp>
        <p:nvSpPr>
          <p:cNvPr id="25" name="TextBox 25">
            <a:extLst>
              <a:ext uri="{FF2B5EF4-FFF2-40B4-BE49-F238E27FC236}">
                <a16:creationId xmlns:a16="http://schemas.microsoft.com/office/drawing/2014/main" id="{B3CD06A6-8356-299C-45BD-0ADD407E87E5}"/>
              </a:ext>
            </a:extLst>
          </p:cNvPr>
          <p:cNvSpPr txBox="1"/>
          <p:nvPr/>
        </p:nvSpPr>
        <p:spPr>
          <a:xfrm>
            <a:off x="12695297" y="3924539"/>
            <a:ext cx="3979330" cy="1806328"/>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You’re advised that your paper has been accepted.</a:t>
            </a:r>
          </a:p>
          <a:p>
            <a:pPr algn="ctr">
              <a:lnSpc>
                <a:spcPts val="3600"/>
              </a:lnSpc>
            </a:pPr>
            <a:r>
              <a:rPr lang="en-US" sz="2400" dirty="0">
                <a:solidFill>
                  <a:srgbClr val="000000"/>
                </a:solidFill>
                <a:latin typeface="Avenir"/>
                <a:ea typeface="Avenir"/>
                <a:cs typeface="Avenir"/>
                <a:sym typeface="Avenir"/>
              </a:rPr>
              <a:t>(If it isn’t, look for somewhere else to present.)</a:t>
            </a:r>
          </a:p>
        </p:txBody>
      </p:sp>
      <p:sp>
        <p:nvSpPr>
          <p:cNvPr id="26" name="Freeform 26">
            <a:extLst>
              <a:ext uri="{FF2B5EF4-FFF2-40B4-BE49-F238E27FC236}">
                <a16:creationId xmlns:a16="http://schemas.microsoft.com/office/drawing/2014/main" id="{1948D355-EE32-648C-B8B5-7995066A3547}"/>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AAA7C93A-16B0-EBC3-F9F5-A5488FF9BDC6}"/>
              </a:ext>
            </a:extLst>
          </p:cNvPr>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a:solidFill>
                  <a:srgbClr val="FFFFFF"/>
                </a:solidFill>
                <a:latin typeface="Avenir Bold"/>
                <a:ea typeface="Avenir Bold"/>
                <a:cs typeface="Avenir Bold"/>
                <a:sym typeface="Avenir Bold"/>
              </a:rPr>
              <a:t>Confident Conferences</a:t>
            </a:r>
          </a:p>
        </p:txBody>
      </p:sp>
    </p:spTree>
    <p:extLst>
      <p:ext uri="{BB962C8B-B14F-4D97-AF65-F5344CB8AC3E}">
        <p14:creationId xmlns:p14="http://schemas.microsoft.com/office/powerpoint/2010/main" val="158717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84CA0980-324C-6FA9-227C-680C9FD88EF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E9C948-198A-1DA8-034F-47DE5140EBC2}"/>
              </a:ext>
            </a:extLst>
          </p:cNvPr>
          <p:cNvGrpSpPr/>
          <p:nvPr/>
        </p:nvGrpSpPr>
        <p:grpSpPr>
          <a:xfrm>
            <a:off x="1028700" y="2706391"/>
            <a:ext cx="5145932" cy="5438689"/>
            <a:chOff x="0" y="0"/>
            <a:chExt cx="1355307" cy="1432412"/>
          </a:xfrm>
        </p:grpSpPr>
        <p:sp>
          <p:nvSpPr>
            <p:cNvPr id="3" name="Freeform 3">
              <a:extLst>
                <a:ext uri="{FF2B5EF4-FFF2-40B4-BE49-F238E27FC236}">
                  <a16:creationId xmlns:a16="http://schemas.microsoft.com/office/drawing/2014/main" id="{502C85BC-2DE2-B204-2394-923BD27CAE9F}"/>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6DA789A2-EE6C-9533-4E0A-40458F6C233D}"/>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3F426271-4547-2EA8-950D-821D65236BE2}"/>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71A2B6CD-7339-53AC-B8BA-D9D8DF994FEF}"/>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C2F02FA6-6722-A98E-271B-F469450200A7}"/>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3C39735E-55D6-CCD3-36F8-090B843901C0}"/>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30D1AFBB-55D3-BAC4-E7BF-BA07C6A4B0BB}"/>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AD0567A5-9DF2-88E0-F03E-D9D0CB56AC13}"/>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54FE4529-5170-F783-52D4-DD4EEDB5C1AA}"/>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2F0B2019-D4A1-08AF-A48E-BF62B31F2BD8}"/>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B35EEAEE-329A-93C0-6C4E-265CDF49E794}"/>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BFBF3447-E2B9-FCB7-F7ED-11554F71763A}"/>
              </a:ext>
            </a:extLst>
          </p:cNvPr>
          <p:cNvGrpSpPr/>
          <p:nvPr/>
        </p:nvGrpSpPr>
        <p:grpSpPr>
          <a:xfrm>
            <a:off x="12113368" y="2706391"/>
            <a:ext cx="5145932" cy="5438689"/>
            <a:chOff x="0" y="0"/>
            <a:chExt cx="1355307" cy="1432412"/>
          </a:xfrm>
        </p:grpSpPr>
        <p:sp>
          <p:nvSpPr>
            <p:cNvPr id="15" name="Freeform 15">
              <a:extLst>
                <a:ext uri="{FF2B5EF4-FFF2-40B4-BE49-F238E27FC236}">
                  <a16:creationId xmlns:a16="http://schemas.microsoft.com/office/drawing/2014/main" id="{C3E95FEE-D02D-4F8E-6E01-A3D4D23DDAB1}"/>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B71E6250-1B82-8CB0-7B4C-680A5294B62D}"/>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C6EEA8DA-56DB-79D6-5CDA-621749EA7777}"/>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F01121D4-CD8F-7218-212C-C2B96F4DF27A}"/>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E481DF6A-9EE7-D77E-E3AF-EB135138A6DD}"/>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116BD5B6-D782-CA49-79AC-8D79445344DF}"/>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Booking</a:t>
            </a:r>
          </a:p>
        </p:txBody>
      </p:sp>
      <p:sp>
        <p:nvSpPr>
          <p:cNvPr id="21" name="TextBox 21">
            <a:extLst>
              <a:ext uri="{FF2B5EF4-FFF2-40B4-BE49-F238E27FC236}">
                <a16:creationId xmlns:a16="http://schemas.microsoft.com/office/drawing/2014/main" id="{B404F55E-FC41-CE1E-F832-F489DE4BE287}"/>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Bankrolling</a:t>
            </a:r>
          </a:p>
        </p:txBody>
      </p:sp>
      <p:sp>
        <p:nvSpPr>
          <p:cNvPr id="22" name="TextBox 22">
            <a:extLst>
              <a:ext uri="{FF2B5EF4-FFF2-40B4-BE49-F238E27FC236}">
                <a16:creationId xmlns:a16="http://schemas.microsoft.com/office/drawing/2014/main" id="{97BA0921-130A-F8CB-7348-CA0550E07FF4}"/>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Blurting</a:t>
            </a:r>
          </a:p>
        </p:txBody>
      </p:sp>
      <p:sp>
        <p:nvSpPr>
          <p:cNvPr id="23" name="TextBox 23">
            <a:extLst>
              <a:ext uri="{FF2B5EF4-FFF2-40B4-BE49-F238E27FC236}">
                <a16:creationId xmlns:a16="http://schemas.microsoft.com/office/drawing/2014/main" id="{D0FC1AC3-AABA-A26D-6536-BCBFB0D730E2}"/>
              </a:ext>
            </a:extLst>
          </p:cNvPr>
          <p:cNvSpPr txBox="1"/>
          <p:nvPr/>
        </p:nvSpPr>
        <p:spPr>
          <a:xfrm>
            <a:off x="1613373" y="3765371"/>
            <a:ext cx="3979330" cy="2729658"/>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Book travel and accommodation. Consider trade-offs between cost and convenience (e.g. length of flight, distance from conference </a:t>
            </a:r>
            <a:r>
              <a:rPr lang="en-US" sz="2400" dirty="0" err="1">
                <a:solidFill>
                  <a:srgbClr val="000000"/>
                </a:solidFill>
                <a:latin typeface="Avenir"/>
                <a:ea typeface="Avenir"/>
                <a:cs typeface="Avenir"/>
                <a:sym typeface="Avenir"/>
              </a:rPr>
              <a:t>centre</a:t>
            </a:r>
            <a:r>
              <a:rPr lang="en-US" sz="2400" dirty="0">
                <a:solidFill>
                  <a:srgbClr val="000000"/>
                </a:solidFill>
                <a:latin typeface="Avenir"/>
                <a:ea typeface="Avenir"/>
                <a:cs typeface="Avenir"/>
                <a:sym typeface="Avenir"/>
              </a:rPr>
              <a:t>).</a:t>
            </a:r>
          </a:p>
        </p:txBody>
      </p:sp>
      <p:sp>
        <p:nvSpPr>
          <p:cNvPr id="24" name="TextBox 24">
            <a:extLst>
              <a:ext uri="{FF2B5EF4-FFF2-40B4-BE49-F238E27FC236}">
                <a16:creationId xmlns:a16="http://schemas.microsoft.com/office/drawing/2014/main" id="{9CF8DC8C-62D7-3D4D-F4F1-A485803EC27E}"/>
              </a:ext>
            </a:extLst>
          </p:cNvPr>
          <p:cNvSpPr txBox="1"/>
          <p:nvPr/>
        </p:nvSpPr>
        <p:spPr>
          <a:xfrm>
            <a:off x="7152963" y="3765371"/>
            <a:ext cx="3979330" cy="4114653"/>
          </a:xfrm>
          <a:prstGeom prst="rect">
            <a:avLst/>
          </a:prstGeom>
        </p:spPr>
        <p:txBody>
          <a:bodyPr lIns="0" tIns="0" rIns="0" bIns="0" rtlCol="0" anchor="t">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a:ea typeface="Avenir"/>
                <a:cs typeface="Avenir"/>
                <a:sym typeface="Avenir"/>
              </a:rPr>
              <a:t>Apply for a grant. HDR candidates are entitled to up to $500 each calendar year. HDR candidates who are also affiliated college staff may apply for up to $1500, but the college has to match it. Forms are on the GSR website.</a:t>
            </a:r>
          </a:p>
        </p:txBody>
      </p:sp>
      <p:sp>
        <p:nvSpPr>
          <p:cNvPr id="25" name="TextBox 25">
            <a:extLst>
              <a:ext uri="{FF2B5EF4-FFF2-40B4-BE49-F238E27FC236}">
                <a16:creationId xmlns:a16="http://schemas.microsoft.com/office/drawing/2014/main" id="{F6C0F857-9EF3-66D1-40E2-16DF7C70A95A}"/>
              </a:ext>
            </a:extLst>
          </p:cNvPr>
          <p:cNvSpPr txBox="1"/>
          <p:nvPr/>
        </p:nvSpPr>
        <p:spPr>
          <a:xfrm>
            <a:off x="12695297" y="3765914"/>
            <a:ext cx="3979330" cy="4114653"/>
          </a:xfrm>
          <a:prstGeom prst="rect">
            <a:avLst/>
          </a:prstGeom>
        </p:spPr>
        <p:txBody>
          <a:bodyPr lIns="0" tIns="0" rIns="0" bIns="0" rtlCol="0" anchor="t">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a:ea typeface="Avenir"/>
                <a:cs typeface="Avenir"/>
                <a:sym typeface="Avenir"/>
              </a:rPr>
              <a:t>Write the paper – get something down, then fix it up. Use fewer words than you think are necessary! Get it as close to its final state as possible, including footnotes. Use the style guide of the journal you’re planning to submit to.</a:t>
            </a:r>
          </a:p>
        </p:txBody>
      </p:sp>
      <p:sp>
        <p:nvSpPr>
          <p:cNvPr id="26" name="Freeform 26">
            <a:extLst>
              <a:ext uri="{FF2B5EF4-FFF2-40B4-BE49-F238E27FC236}">
                <a16:creationId xmlns:a16="http://schemas.microsoft.com/office/drawing/2014/main" id="{4FE68F34-1886-22D3-BD46-B44579BC9236}"/>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5955B8E0-C8A2-1E1E-B10F-5E34BD5614D1}"/>
              </a:ext>
            </a:extLst>
          </p:cNvPr>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a:solidFill>
                  <a:srgbClr val="FFFFFF"/>
                </a:solidFill>
                <a:latin typeface="Avenir Bold"/>
                <a:ea typeface="Avenir Bold"/>
                <a:cs typeface="Avenir Bold"/>
                <a:sym typeface="Avenir Bold"/>
              </a:rPr>
              <a:t>Confident Conferences</a:t>
            </a:r>
          </a:p>
        </p:txBody>
      </p:sp>
    </p:spTree>
    <p:extLst>
      <p:ext uri="{BB962C8B-B14F-4D97-AF65-F5344CB8AC3E}">
        <p14:creationId xmlns:p14="http://schemas.microsoft.com/office/powerpoint/2010/main" val="68429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B38866B6-B886-6F79-613A-2005F5DF359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9A7594-E44F-8B1D-C3B9-C5F3AA0F6E48}"/>
              </a:ext>
            </a:extLst>
          </p:cNvPr>
          <p:cNvGrpSpPr/>
          <p:nvPr/>
        </p:nvGrpSpPr>
        <p:grpSpPr>
          <a:xfrm>
            <a:off x="1028700" y="2706391"/>
            <a:ext cx="5145932" cy="5438689"/>
            <a:chOff x="0" y="0"/>
            <a:chExt cx="1355307" cy="1432412"/>
          </a:xfrm>
        </p:grpSpPr>
        <p:sp>
          <p:nvSpPr>
            <p:cNvPr id="3" name="Freeform 3">
              <a:extLst>
                <a:ext uri="{FF2B5EF4-FFF2-40B4-BE49-F238E27FC236}">
                  <a16:creationId xmlns:a16="http://schemas.microsoft.com/office/drawing/2014/main" id="{F41242EB-9470-AF8B-A693-8733F2A7C5DA}"/>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7A39B769-55F0-0420-4885-7255B837043A}"/>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2356A75C-4D7F-B28E-9393-167F95911E44}"/>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B5EF97D9-F121-8020-BFC4-88ACF6ABE407}"/>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E10AE69D-3BCB-B6A0-1C13-D599CAF12127}"/>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DED164A9-92BA-BBF8-1ADC-3AA4C549DB45}"/>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12A818E8-28BB-DD82-3A26-434DBF031966}"/>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F8679B78-CAD0-0A8E-572A-712BBC18CDBF}"/>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0CC35B86-DA06-D60C-1963-50B1277114CF}"/>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90533EDD-5EE0-216E-BF52-552227CDC6A6}"/>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7D3FA3B5-42E1-BE1C-90B7-0DF936AAFC5C}"/>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7911D1D3-0A62-BD41-2E58-D868525AF1B2}"/>
              </a:ext>
            </a:extLst>
          </p:cNvPr>
          <p:cNvGrpSpPr/>
          <p:nvPr/>
        </p:nvGrpSpPr>
        <p:grpSpPr>
          <a:xfrm>
            <a:off x="12113368" y="2706391"/>
            <a:ext cx="5145932" cy="5438689"/>
            <a:chOff x="0" y="0"/>
            <a:chExt cx="1355307" cy="1432412"/>
          </a:xfrm>
        </p:grpSpPr>
        <p:sp>
          <p:nvSpPr>
            <p:cNvPr id="15" name="Freeform 15">
              <a:extLst>
                <a:ext uri="{FF2B5EF4-FFF2-40B4-BE49-F238E27FC236}">
                  <a16:creationId xmlns:a16="http://schemas.microsoft.com/office/drawing/2014/main" id="{E5C3BAAA-3BBA-F9FA-B430-5B2FD7265763}"/>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DFD4C199-F092-72E1-FB3B-ACB02164B5E3}"/>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43B48781-CE39-79F9-90C1-89AD7BAD1B12}"/>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82C8D0C0-8BB3-1D98-B439-CD3AD71DABB2}"/>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BA5BFC5C-48C7-5DB8-61D2-061EC810E077}"/>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09C65B32-0565-F8EE-88FA-5C1AAB3DA514}"/>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Practicing</a:t>
            </a:r>
          </a:p>
        </p:txBody>
      </p:sp>
      <p:sp>
        <p:nvSpPr>
          <p:cNvPr id="21" name="TextBox 21">
            <a:extLst>
              <a:ext uri="{FF2B5EF4-FFF2-40B4-BE49-F238E27FC236}">
                <a16:creationId xmlns:a16="http://schemas.microsoft.com/office/drawing/2014/main" id="{C761B2ED-DFA1-4A2E-9821-38DE59E05863}"/>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Polishing</a:t>
            </a:r>
          </a:p>
        </p:txBody>
      </p:sp>
      <p:sp>
        <p:nvSpPr>
          <p:cNvPr id="22" name="TextBox 22">
            <a:extLst>
              <a:ext uri="{FF2B5EF4-FFF2-40B4-BE49-F238E27FC236}">
                <a16:creationId xmlns:a16="http://schemas.microsoft.com/office/drawing/2014/main" id="{36FED14C-6A7A-C4A4-5A52-A6E468D9852A}"/>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Preparing I</a:t>
            </a:r>
          </a:p>
        </p:txBody>
      </p:sp>
      <p:sp>
        <p:nvSpPr>
          <p:cNvPr id="23" name="TextBox 23">
            <a:extLst>
              <a:ext uri="{FF2B5EF4-FFF2-40B4-BE49-F238E27FC236}">
                <a16:creationId xmlns:a16="http://schemas.microsoft.com/office/drawing/2014/main" id="{0C3EFB23-63F5-E3CF-D597-ED8448D74B1B}"/>
              </a:ext>
            </a:extLst>
          </p:cNvPr>
          <p:cNvSpPr txBox="1"/>
          <p:nvPr/>
        </p:nvSpPr>
        <p:spPr>
          <a:xfrm>
            <a:off x="1613373" y="4128517"/>
            <a:ext cx="3979330" cy="882999"/>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Present at a college HDR seminar. Check your timing!</a:t>
            </a:r>
          </a:p>
        </p:txBody>
      </p:sp>
      <p:sp>
        <p:nvSpPr>
          <p:cNvPr id="24" name="TextBox 24">
            <a:extLst>
              <a:ext uri="{FF2B5EF4-FFF2-40B4-BE49-F238E27FC236}">
                <a16:creationId xmlns:a16="http://schemas.microsoft.com/office/drawing/2014/main" id="{38FCB3E0-3E58-33A4-0003-39A97DFD51BC}"/>
              </a:ext>
            </a:extLst>
          </p:cNvPr>
          <p:cNvSpPr txBox="1"/>
          <p:nvPr/>
        </p:nvSpPr>
        <p:spPr>
          <a:xfrm>
            <a:off x="7155707" y="4128517"/>
            <a:ext cx="3979330" cy="882999"/>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Make changes based on the feedback you’ve received.</a:t>
            </a:r>
          </a:p>
        </p:txBody>
      </p:sp>
      <p:sp>
        <p:nvSpPr>
          <p:cNvPr id="25" name="TextBox 25">
            <a:extLst>
              <a:ext uri="{FF2B5EF4-FFF2-40B4-BE49-F238E27FC236}">
                <a16:creationId xmlns:a16="http://schemas.microsoft.com/office/drawing/2014/main" id="{4B63447E-F984-8D06-5CA6-CFC34024A2AF}"/>
              </a:ext>
            </a:extLst>
          </p:cNvPr>
          <p:cNvSpPr txBox="1"/>
          <p:nvPr/>
        </p:nvSpPr>
        <p:spPr>
          <a:xfrm>
            <a:off x="12696669" y="4128517"/>
            <a:ext cx="3979330" cy="3191323"/>
          </a:xfrm>
          <a:prstGeom prst="rect">
            <a:avLst/>
          </a:prstGeom>
        </p:spPr>
        <p:txBody>
          <a:bodyPr lIns="0" tIns="0" rIns="0" bIns="0" rtlCol="0" anchor="t">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a:ea typeface="Avenir"/>
                <a:cs typeface="Avenir"/>
                <a:sym typeface="Avenir"/>
              </a:rPr>
              <a:t>Study the conference program. Look for sessions of interest. See if you know anyone else who’ll be there, including scholars you admire. Arrange to catch up with colleagues.</a:t>
            </a:r>
          </a:p>
        </p:txBody>
      </p:sp>
      <p:sp>
        <p:nvSpPr>
          <p:cNvPr id="26" name="Freeform 26">
            <a:extLst>
              <a:ext uri="{FF2B5EF4-FFF2-40B4-BE49-F238E27FC236}">
                <a16:creationId xmlns:a16="http://schemas.microsoft.com/office/drawing/2014/main" id="{9F423DEC-4BE6-D166-9AA5-75282BA19BDB}"/>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C282D838-BEC2-66FB-E454-D149E6F08817}"/>
              </a:ext>
            </a:extLst>
          </p:cNvPr>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a:solidFill>
                  <a:srgbClr val="FFFFFF"/>
                </a:solidFill>
                <a:latin typeface="Avenir Bold"/>
                <a:ea typeface="Avenir Bold"/>
                <a:cs typeface="Avenir Bold"/>
                <a:sym typeface="Avenir Bold"/>
              </a:rPr>
              <a:t>Confident Conferences</a:t>
            </a:r>
          </a:p>
        </p:txBody>
      </p:sp>
    </p:spTree>
    <p:extLst>
      <p:ext uri="{BB962C8B-B14F-4D97-AF65-F5344CB8AC3E}">
        <p14:creationId xmlns:p14="http://schemas.microsoft.com/office/powerpoint/2010/main" val="321725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6A2826E2-67B9-0EFD-D7C7-1AFCE53E7F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CFE8989-0AE8-C733-BD84-16F8508CCBA9}"/>
              </a:ext>
            </a:extLst>
          </p:cNvPr>
          <p:cNvGrpSpPr/>
          <p:nvPr/>
        </p:nvGrpSpPr>
        <p:grpSpPr>
          <a:xfrm>
            <a:off x="1028700" y="2706391"/>
            <a:ext cx="5145932" cy="5438689"/>
            <a:chOff x="0" y="0"/>
            <a:chExt cx="1355307" cy="1432412"/>
          </a:xfrm>
        </p:grpSpPr>
        <p:sp>
          <p:nvSpPr>
            <p:cNvPr id="3" name="Freeform 3">
              <a:extLst>
                <a:ext uri="{FF2B5EF4-FFF2-40B4-BE49-F238E27FC236}">
                  <a16:creationId xmlns:a16="http://schemas.microsoft.com/office/drawing/2014/main" id="{987E43B6-F0AE-8294-0E35-9E9728FFB6F4}"/>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101231DD-0856-9A2E-D4C0-F4491C4BB8BF}"/>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C81ED1FF-4770-7339-5349-472878F88432}"/>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E870CC7C-DD91-5099-6EE9-2224EFF8C52C}"/>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0A7AB4DE-D9B5-DB42-1642-CC761BD2B019}"/>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BFF3E803-90E3-84C2-A25E-BB067048E5F7}"/>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CCEFA1D9-B0E3-49B8-8953-E151A401FD61}"/>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64ED59E5-8AB3-54F3-6EBD-00EF34F09679}"/>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FA502A29-5160-0E04-1DAD-FA72791BC1E8}"/>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40A131F4-B6F0-BDBC-EFA7-A0F921BC1828}"/>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A9C6ABF8-C7A8-06BC-7671-1FE567C80A46}"/>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89BA9FBE-FBE0-CABD-F9B7-E928E3E2F362}"/>
              </a:ext>
            </a:extLst>
          </p:cNvPr>
          <p:cNvGrpSpPr/>
          <p:nvPr/>
        </p:nvGrpSpPr>
        <p:grpSpPr>
          <a:xfrm>
            <a:off x="12113368" y="2706391"/>
            <a:ext cx="5145932" cy="5438689"/>
            <a:chOff x="0" y="0"/>
            <a:chExt cx="1355307" cy="1432412"/>
          </a:xfrm>
        </p:grpSpPr>
        <p:sp>
          <p:nvSpPr>
            <p:cNvPr id="15" name="Freeform 15">
              <a:extLst>
                <a:ext uri="{FF2B5EF4-FFF2-40B4-BE49-F238E27FC236}">
                  <a16:creationId xmlns:a16="http://schemas.microsoft.com/office/drawing/2014/main" id="{D4E40E5E-916E-5E8F-0394-14DB990A80EF}"/>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2F816411-D751-A5D3-D2A0-20B82BC025FF}"/>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F64E0AC5-DADE-97EE-AC92-E6AF3F0ABFEF}"/>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415CC4F8-4B31-AE1D-CB92-EE3BEE8C7611}"/>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84E730D2-A615-D655-D89B-238AF80C7F42}"/>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E8E0F7BE-87D6-78FD-9821-6FFFCEC65EC7}"/>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Preparing II</a:t>
            </a:r>
          </a:p>
        </p:txBody>
      </p:sp>
      <p:sp>
        <p:nvSpPr>
          <p:cNvPr id="21" name="TextBox 21">
            <a:extLst>
              <a:ext uri="{FF2B5EF4-FFF2-40B4-BE49-F238E27FC236}">
                <a16:creationId xmlns:a16="http://schemas.microsoft.com/office/drawing/2014/main" id="{EBB80F28-2CA6-30FC-D493-F54834D42688}"/>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Presenting</a:t>
            </a:r>
          </a:p>
        </p:txBody>
      </p:sp>
      <p:sp>
        <p:nvSpPr>
          <p:cNvPr id="22" name="TextBox 22">
            <a:extLst>
              <a:ext uri="{FF2B5EF4-FFF2-40B4-BE49-F238E27FC236}">
                <a16:creationId xmlns:a16="http://schemas.microsoft.com/office/drawing/2014/main" id="{A3166E3B-39BF-04EC-09AF-A322206CFA12}"/>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Responding</a:t>
            </a:r>
          </a:p>
        </p:txBody>
      </p:sp>
      <p:sp>
        <p:nvSpPr>
          <p:cNvPr id="23" name="TextBox 23">
            <a:extLst>
              <a:ext uri="{FF2B5EF4-FFF2-40B4-BE49-F238E27FC236}">
                <a16:creationId xmlns:a16="http://schemas.microsoft.com/office/drawing/2014/main" id="{12F71F48-8503-D40C-BCCA-E90AE766718F}"/>
              </a:ext>
            </a:extLst>
          </p:cNvPr>
          <p:cNvSpPr txBox="1"/>
          <p:nvPr/>
        </p:nvSpPr>
        <p:spPr>
          <a:xfrm>
            <a:off x="1613373" y="3767058"/>
            <a:ext cx="3979330" cy="411465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Make sure you have comfortable and appropriate clothes and shoes. Keep in mind how far you’ll have to walk and the likely temperature. In cold climates, you’ll probably need layers (freezing outside/warm inside). </a:t>
            </a:r>
          </a:p>
        </p:txBody>
      </p:sp>
      <p:sp>
        <p:nvSpPr>
          <p:cNvPr id="24" name="TextBox 24">
            <a:extLst>
              <a:ext uri="{FF2B5EF4-FFF2-40B4-BE49-F238E27FC236}">
                <a16:creationId xmlns:a16="http://schemas.microsoft.com/office/drawing/2014/main" id="{C0375B19-A4A6-ABFB-4D39-A8F29D4A7BAD}"/>
              </a:ext>
            </a:extLst>
          </p:cNvPr>
          <p:cNvSpPr txBox="1"/>
          <p:nvPr/>
        </p:nvSpPr>
        <p:spPr>
          <a:xfrm>
            <a:off x="7070249" y="3767058"/>
            <a:ext cx="3979330" cy="3652988"/>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Get to the room with plenty of time before the session starts, including time to check that the technology works.</a:t>
            </a:r>
          </a:p>
          <a:p>
            <a:pPr algn="ctr">
              <a:lnSpc>
                <a:spcPts val="3600"/>
              </a:lnSpc>
            </a:pPr>
            <a:r>
              <a:rPr lang="en-US" sz="2400" dirty="0">
                <a:solidFill>
                  <a:srgbClr val="000000"/>
                </a:solidFill>
                <a:latin typeface="Avenir"/>
                <a:ea typeface="Avenir"/>
                <a:cs typeface="Avenir"/>
                <a:sym typeface="Avenir"/>
              </a:rPr>
              <a:t>Do not go over time! If you are running out of time, skip to the conclusion.</a:t>
            </a:r>
          </a:p>
        </p:txBody>
      </p:sp>
      <p:sp>
        <p:nvSpPr>
          <p:cNvPr id="25" name="TextBox 25">
            <a:extLst>
              <a:ext uri="{FF2B5EF4-FFF2-40B4-BE49-F238E27FC236}">
                <a16:creationId xmlns:a16="http://schemas.microsoft.com/office/drawing/2014/main" id="{59CB0E6B-8884-C0F8-13AF-0E2CC787B236}"/>
              </a:ext>
            </a:extLst>
          </p:cNvPr>
          <p:cNvSpPr txBox="1"/>
          <p:nvPr/>
        </p:nvSpPr>
        <p:spPr>
          <a:xfrm>
            <a:off x="12696669" y="3787224"/>
            <a:ext cx="3979330" cy="134466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Thank people for their questions. You don’t need to know all the answers.</a:t>
            </a:r>
          </a:p>
        </p:txBody>
      </p:sp>
      <p:sp>
        <p:nvSpPr>
          <p:cNvPr id="26" name="Freeform 26">
            <a:extLst>
              <a:ext uri="{FF2B5EF4-FFF2-40B4-BE49-F238E27FC236}">
                <a16:creationId xmlns:a16="http://schemas.microsoft.com/office/drawing/2014/main" id="{E30F8F80-BB5F-73F4-806D-3124DB6321CF}"/>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9017615D-553C-6AA3-E8F0-1216782C1C0F}"/>
              </a:ext>
            </a:extLst>
          </p:cNvPr>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a:solidFill>
                  <a:srgbClr val="FFFFFF"/>
                </a:solidFill>
                <a:latin typeface="Avenir Bold"/>
                <a:ea typeface="Avenir Bold"/>
                <a:cs typeface="Avenir Bold"/>
                <a:sym typeface="Avenir Bold"/>
              </a:rPr>
              <a:t>Confident Conferences</a:t>
            </a:r>
          </a:p>
        </p:txBody>
      </p:sp>
    </p:spTree>
    <p:extLst>
      <p:ext uri="{BB962C8B-B14F-4D97-AF65-F5344CB8AC3E}">
        <p14:creationId xmlns:p14="http://schemas.microsoft.com/office/powerpoint/2010/main" val="31783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BFA06360-08DB-55FF-3514-05E15DCE5A7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1B31976-44D5-D811-3CDB-1EB85E72E0EE}"/>
              </a:ext>
            </a:extLst>
          </p:cNvPr>
          <p:cNvGrpSpPr/>
          <p:nvPr/>
        </p:nvGrpSpPr>
        <p:grpSpPr>
          <a:xfrm>
            <a:off x="1028700" y="2706391"/>
            <a:ext cx="5145932" cy="5438689"/>
            <a:chOff x="0" y="0"/>
            <a:chExt cx="1355307" cy="1432412"/>
          </a:xfrm>
        </p:grpSpPr>
        <p:sp>
          <p:nvSpPr>
            <p:cNvPr id="3" name="Freeform 3">
              <a:extLst>
                <a:ext uri="{FF2B5EF4-FFF2-40B4-BE49-F238E27FC236}">
                  <a16:creationId xmlns:a16="http://schemas.microsoft.com/office/drawing/2014/main" id="{01034F7B-0F6B-048E-AA9A-67191E272BD4}"/>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1A2D7B32-DEF4-C9D6-BA51-724B52606DDF}"/>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49B17737-6680-7B4D-EF02-016023E9FA23}"/>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3E9D33BE-42D7-E94C-68F3-200AD6D8E124}"/>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432F49E6-A8F1-EC0F-835F-AAE4005BE7EB}"/>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BBC32180-65F7-6255-CB66-099FB293997B}"/>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6194ABBD-458D-8CF5-12FA-31EF2C61820B}"/>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3F09B92D-826A-A970-8A85-19B23FA43121}"/>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568B9286-E7F6-977A-F518-4D4AE758BD3D}"/>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481C344D-E6F4-2457-4012-D2E86292EDFE}"/>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930BBFB3-8A89-7156-F0C8-F1375A9A0CAF}"/>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83E97556-E097-F7F4-A876-70C853D87582}"/>
              </a:ext>
            </a:extLst>
          </p:cNvPr>
          <p:cNvGrpSpPr/>
          <p:nvPr/>
        </p:nvGrpSpPr>
        <p:grpSpPr>
          <a:xfrm>
            <a:off x="12113368" y="2706391"/>
            <a:ext cx="5145932" cy="5438689"/>
            <a:chOff x="0" y="0"/>
            <a:chExt cx="1355307" cy="1432412"/>
          </a:xfrm>
        </p:grpSpPr>
        <p:sp>
          <p:nvSpPr>
            <p:cNvPr id="15" name="Freeform 15">
              <a:extLst>
                <a:ext uri="{FF2B5EF4-FFF2-40B4-BE49-F238E27FC236}">
                  <a16:creationId xmlns:a16="http://schemas.microsoft.com/office/drawing/2014/main" id="{9C69CEFF-6A50-93D6-6F0D-FF9D0AF30645}"/>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F3D12122-1E47-9AC7-892D-309D29B26362}"/>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2CAE5750-E2D9-C3D2-D3E6-4C1FF4612972}"/>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66D8DDB9-C788-E78B-6229-17687D1411FF}"/>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1044CB6F-B47E-99AE-361D-980B676619B3}"/>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B10A7686-D809-8117-9945-E03BE51CB9FC}"/>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Rewriting</a:t>
            </a:r>
          </a:p>
        </p:txBody>
      </p:sp>
      <p:sp>
        <p:nvSpPr>
          <p:cNvPr id="21" name="TextBox 21">
            <a:extLst>
              <a:ext uri="{FF2B5EF4-FFF2-40B4-BE49-F238E27FC236}">
                <a16:creationId xmlns:a16="http://schemas.microsoft.com/office/drawing/2014/main" id="{C4C9F580-A360-261D-DC93-D577FB233B6B}"/>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Submitting</a:t>
            </a:r>
          </a:p>
        </p:txBody>
      </p:sp>
      <p:sp>
        <p:nvSpPr>
          <p:cNvPr id="22" name="TextBox 22">
            <a:extLst>
              <a:ext uri="{FF2B5EF4-FFF2-40B4-BE49-F238E27FC236}">
                <a16:creationId xmlns:a16="http://schemas.microsoft.com/office/drawing/2014/main" id="{32F17DD2-5424-668F-CC5D-D9DFCA483C1E}"/>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Re-rewriting</a:t>
            </a:r>
          </a:p>
        </p:txBody>
      </p:sp>
      <p:sp>
        <p:nvSpPr>
          <p:cNvPr id="23" name="TextBox 23">
            <a:extLst>
              <a:ext uri="{FF2B5EF4-FFF2-40B4-BE49-F238E27FC236}">
                <a16:creationId xmlns:a16="http://schemas.microsoft.com/office/drawing/2014/main" id="{6217991F-17A7-C16E-C3B3-8186D290F717}"/>
              </a:ext>
            </a:extLst>
          </p:cNvPr>
          <p:cNvSpPr txBox="1"/>
          <p:nvPr/>
        </p:nvSpPr>
        <p:spPr>
          <a:xfrm>
            <a:off x="1613373" y="4336416"/>
            <a:ext cx="3979330" cy="882999"/>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Make changes based on the feedback you’ve received. </a:t>
            </a:r>
          </a:p>
        </p:txBody>
      </p:sp>
      <p:sp>
        <p:nvSpPr>
          <p:cNvPr id="24" name="TextBox 24">
            <a:extLst>
              <a:ext uri="{FF2B5EF4-FFF2-40B4-BE49-F238E27FC236}">
                <a16:creationId xmlns:a16="http://schemas.microsoft.com/office/drawing/2014/main" id="{64468337-E69D-FF0F-CDF0-ECB25622CC44}"/>
              </a:ext>
            </a:extLst>
          </p:cNvPr>
          <p:cNvSpPr txBox="1"/>
          <p:nvPr/>
        </p:nvSpPr>
        <p:spPr>
          <a:xfrm>
            <a:off x="7155707" y="4336416"/>
            <a:ext cx="3979330" cy="882999"/>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Send it to a journal, if appropriate.</a:t>
            </a:r>
          </a:p>
        </p:txBody>
      </p:sp>
      <p:sp>
        <p:nvSpPr>
          <p:cNvPr id="25" name="TextBox 25">
            <a:extLst>
              <a:ext uri="{FF2B5EF4-FFF2-40B4-BE49-F238E27FC236}">
                <a16:creationId xmlns:a16="http://schemas.microsoft.com/office/drawing/2014/main" id="{B6FA2448-AB97-7A4D-C32C-BA155DF894D8}"/>
              </a:ext>
            </a:extLst>
          </p:cNvPr>
          <p:cNvSpPr txBox="1"/>
          <p:nvPr/>
        </p:nvSpPr>
        <p:spPr>
          <a:xfrm>
            <a:off x="12698041" y="4336416"/>
            <a:ext cx="3979330" cy="134466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Respond to feedback. More detail is in the session, “Responding to Rejection.”</a:t>
            </a:r>
          </a:p>
        </p:txBody>
      </p:sp>
      <p:sp>
        <p:nvSpPr>
          <p:cNvPr id="26" name="Freeform 26">
            <a:extLst>
              <a:ext uri="{FF2B5EF4-FFF2-40B4-BE49-F238E27FC236}">
                <a16:creationId xmlns:a16="http://schemas.microsoft.com/office/drawing/2014/main" id="{62E2CD26-43E3-BCE4-B457-BB8E07A90935}"/>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2BBB28CF-E1A7-53D5-27AE-89AD76B74B80}"/>
              </a:ext>
            </a:extLst>
          </p:cNvPr>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a:solidFill>
                  <a:srgbClr val="FFFFFF"/>
                </a:solidFill>
                <a:latin typeface="Avenir Bold"/>
                <a:ea typeface="Avenir Bold"/>
                <a:cs typeface="Avenir Bold"/>
                <a:sym typeface="Avenir Bold"/>
              </a:rPr>
              <a:t>Confident Conferences</a:t>
            </a:r>
          </a:p>
        </p:txBody>
      </p:sp>
    </p:spTree>
    <p:extLst>
      <p:ext uri="{BB962C8B-B14F-4D97-AF65-F5344CB8AC3E}">
        <p14:creationId xmlns:p14="http://schemas.microsoft.com/office/powerpoint/2010/main" val="290401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7F24-D51E-313D-5BB7-DB1EC00BC4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D01BA1-41AE-7EB6-B3B2-80B41365EFC2}"/>
              </a:ext>
            </a:extLst>
          </p:cNvPr>
          <p:cNvSpPr/>
          <p:nvPr/>
        </p:nvSpPr>
        <p:spPr>
          <a:xfrm>
            <a:off x="0" y="1489075"/>
            <a:ext cx="18288000" cy="9363456"/>
          </a:xfrm>
          <a:custGeom>
            <a:avLst/>
            <a:gdLst/>
            <a:ahLst/>
            <a:cxnLst/>
            <a:rect l="l" t="t" r="r" b="b"/>
            <a:pathLst>
              <a:path w="18288000" h="9363456">
                <a:moveTo>
                  <a:pt x="0" y="0"/>
                </a:moveTo>
                <a:lnTo>
                  <a:pt x="18288000" y="0"/>
                </a:lnTo>
                <a:lnTo>
                  <a:pt x="18288000" y="9363456"/>
                </a:lnTo>
                <a:lnTo>
                  <a:pt x="0" y="9363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dirty="0"/>
          </a:p>
        </p:txBody>
      </p:sp>
      <p:sp>
        <p:nvSpPr>
          <p:cNvPr id="3" name="Freeform 3">
            <a:extLst>
              <a:ext uri="{FF2B5EF4-FFF2-40B4-BE49-F238E27FC236}">
                <a16:creationId xmlns:a16="http://schemas.microsoft.com/office/drawing/2014/main" id="{0BAEDC2B-8F08-B221-7F40-C36579720B88}"/>
              </a:ext>
            </a:extLst>
          </p:cNvPr>
          <p:cNvSpPr/>
          <p:nvPr/>
        </p:nvSpPr>
        <p:spPr>
          <a:xfrm>
            <a:off x="13513356" y="8351477"/>
            <a:ext cx="2976307" cy="1244638"/>
          </a:xfrm>
          <a:custGeom>
            <a:avLst/>
            <a:gdLst/>
            <a:ahLst/>
            <a:cxnLst/>
            <a:rect l="l" t="t" r="r" b="b"/>
            <a:pathLst>
              <a:path w="2976307" h="1244638">
                <a:moveTo>
                  <a:pt x="0" y="0"/>
                </a:moveTo>
                <a:lnTo>
                  <a:pt x="2976308" y="0"/>
                </a:lnTo>
                <a:lnTo>
                  <a:pt x="2976308" y="1244638"/>
                </a:lnTo>
                <a:lnTo>
                  <a:pt x="0" y="124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4" name="Freeform 4">
            <a:extLst>
              <a:ext uri="{FF2B5EF4-FFF2-40B4-BE49-F238E27FC236}">
                <a16:creationId xmlns:a16="http://schemas.microsoft.com/office/drawing/2014/main" id="{4AD698AD-000C-C62E-4B43-21EDD658446B}"/>
              </a:ext>
            </a:extLst>
          </p:cNvPr>
          <p:cNvSpPr/>
          <p:nvPr/>
        </p:nvSpPr>
        <p:spPr>
          <a:xfrm>
            <a:off x="1056920" y="4043783"/>
            <a:ext cx="948520" cy="948520"/>
          </a:xfrm>
          <a:custGeom>
            <a:avLst/>
            <a:gdLst/>
            <a:ahLst/>
            <a:cxnLst/>
            <a:rect l="l" t="t" r="r" b="b"/>
            <a:pathLst>
              <a:path w="948520" h="948520">
                <a:moveTo>
                  <a:pt x="0" y="0"/>
                </a:moveTo>
                <a:lnTo>
                  <a:pt x="948520" y="0"/>
                </a:lnTo>
                <a:lnTo>
                  <a:pt x="948520" y="948519"/>
                </a:lnTo>
                <a:lnTo>
                  <a:pt x="0" y="9485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5" name="Freeform 5">
            <a:extLst>
              <a:ext uri="{FF2B5EF4-FFF2-40B4-BE49-F238E27FC236}">
                <a16:creationId xmlns:a16="http://schemas.microsoft.com/office/drawing/2014/main" id="{6E971036-EC01-3699-C874-A0D7D41AE358}"/>
              </a:ext>
            </a:extLst>
          </p:cNvPr>
          <p:cNvSpPr/>
          <p:nvPr/>
        </p:nvSpPr>
        <p:spPr>
          <a:xfrm>
            <a:off x="1056920" y="6782118"/>
            <a:ext cx="948520" cy="948520"/>
          </a:xfrm>
          <a:custGeom>
            <a:avLst/>
            <a:gdLst/>
            <a:ahLst/>
            <a:cxnLst/>
            <a:rect l="l" t="t" r="r" b="b"/>
            <a:pathLst>
              <a:path w="948520" h="948520">
                <a:moveTo>
                  <a:pt x="0" y="0"/>
                </a:moveTo>
                <a:lnTo>
                  <a:pt x="948520" y="0"/>
                </a:lnTo>
                <a:lnTo>
                  <a:pt x="948520" y="948520"/>
                </a:lnTo>
                <a:lnTo>
                  <a:pt x="0" y="9485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6" name="Freeform 6">
            <a:extLst>
              <a:ext uri="{FF2B5EF4-FFF2-40B4-BE49-F238E27FC236}">
                <a16:creationId xmlns:a16="http://schemas.microsoft.com/office/drawing/2014/main" id="{8C40528D-04A4-57BB-45B7-387D735541B9}"/>
              </a:ext>
            </a:extLst>
          </p:cNvPr>
          <p:cNvSpPr/>
          <p:nvPr/>
        </p:nvSpPr>
        <p:spPr>
          <a:xfrm>
            <a:off x="1028700" y="5384730"/>
            <a:ext cx="1004960" cy="1004960"/>
          </a:xfrm>
          <a:custGeom>
            <a:avLst/>
            <a:gdLst/>
            <a:ahLst/>
            <a:cxnLst/>
            <a:rect l="l" t="t" r="r" b="b"/>
            <a:pathLst>
              <a:path w="1004960" h="1004960">
                <a:moveTo>
                  <a:pt x="0" y="0"/>
                </a:moveTo>
                <a:lnTo>
                  <a:pt x="1004960" y="0"/>
                </a:lnTo>
                <a:lnTo>
                  <a:pt x="1004960" y="1004960"/>
                </a:lnTo>
                <a:lnTo>
                  <a:pt x="0" y="10049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7" name="TextBox 7">
            <a:extLst>
              <a:ext uri="{FF2B5EF4-FFF2-40B4-BE49-F238E27FC236}">
                <a16:creationId xmlns:a16="http://schemas.microsoft.com/office/drawing/2014/main" id="{6C2E8AB0-2C0B-8110-747A-D459A4261D52}"/>
              </a:ext>
            </a:extLst>
          </p:cNvPr>
          <p:cNvSpPr txBox="1"/>
          <p:nvPr/>
        </p:nvSpPr>
        <p:spPr>
          <a:xfrm>
            <a:off x="2380155" y="4144132"/>
            <a:ext cx="4729536"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+(02) 8937 5312</a:t>
            </a:r>
          </a:p>
        </p:txBody>
      </p:sp>
      <p:sp>
        <p:nvSpPr>
          <p:cNvPr id="8" name="TextBox 8">
            <a:extLst>
              <a:ext uri="{FF2B5EF4-FFF2-40B4-BE49-F238E27FC236}">
                <a16:creationId xmlns:a16="http://schemas.microsoft.com/office/drawing/2014/main" id="{D947A54E-B379-EA1A-79B5-D9020EB50460}"/>
              </a:ext>
            </a:extLst>
          </p:cNvPr>
          <p:cNvSpPr txBox="1"/>
          <p:nvPr/>
        </p:nvSpPr>
        <p:spPr>
          <a:xfrm>
            <a:off x="2380155" y="5513300"/>
            <a:ext cx="6025628"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emurphy@aut.edu.au</a:t>
            </a:r>
          </a:p>
        </p:txBody>
      </p:sp>
      <p:sp>
        <p:nvSpPr>
          <p:cNvPr id="9" name="TextBox 9">
            <a:extLst>
              <a:ext uri="{FF2B5EF4-FFF2-40B4-BE49-F238E27FC236}">
                <a16:creationId xmlns:a16="http://schemas.microsoft.com/office/drawing/2014/main" id="{087B038B-FF55-8DC0-6A27-DC1CBDA2D636}"/>
              </a:ext>
            </a:extLst>
          </p:cNvPr>
          <p:cNvSpPr txBox="1"/>
          <p:nvPr/>
        </p:nvSpPr>
        <p:spPr>
          <a:xfrm>
            <a:off x="2380155" y="6882468"/>
            <a:ext cx="4729536"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aut.edu.au</a:t>
            </a:r>
          </a:p>
        </p:txBody>
      </p:sp>
      <p:sp>
        <p:nvSpPr>
          <p:cNvPr id="10" name="TextBox 10">
            <a:extLst>
              <a:ext uri="{FF2B5EF4-FFF2-40B4-BE49-F238E27FC236}">
                <a16:creationId xmlns:a16="http://schemas.microsoft.com/office/drawing/2014/main" id="{9E421AD2-6D14-27C6-4C55-11C74F57E380}"/>
              </a:ext>
            </a:extLst>
          </p:cNvPr>
          <p:cNvSpPr txBox="1"/>
          <p:nvPr/>
        </p:nvSpPr>
        <p:spPr>
          <a:xfrm>
            <a:off x="1080107" y="2163444"/>
            <a:ext cx="16184226" cy="923330"/>
          </a:xfrm>
          <a:prstGeom prst="rect">
            <a:avLst/>
          </a:prstGeom>
        </p:spPr>
        <p:txBody>
          <a:bodyPr lIns="0" tIns="0" rIns="0" bIns="0" rtlCol="0" anchor="t">
            <a:spAutoFit/>
          </a:bodyPr>
          <a:lstStyle/>
          <a:p>
            <a:pPr marL="0" marR="0" lvl="0" indent="0" algn="l" defTabSz="914400" rtl="0" eaLnBrk="1" fontAlgn="auto" latinLnBrk="0" hangingPunct="1">
              <a:lnSpc>
                <a:spcPts val="3639"/>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venir"/>
              <a:ea typeface="Avenir"/>
              <a:cs typeface="Avenir"/>
              <a:sym typeface="Avenir"/>
            </a:endParaRPr>
          </a:p>
          <a:p>
            <a:pPr marL="0" marR="0" lvl="0" indent="0" algn="l" defTabSz="914400" rtl="0" eaLnBrk="1" fontAlgn="auto" latinLnBrk="0" hangingPunct="1">
              <a:lnSpc>
                <a:spcPts val="3639"/>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venir"/>
                <a:ea typeface="Avenir"/>
                <a:cs typeface="Avenir"/>
                <a:sym typeface="Avenir"/>
              </a:rPr>
              <a:t>Please feel free to contact me if you have any questions or concerns.</a:t>
            </a:r>
          </a:p>
        </p:txBody>
      </p:sp>
      <p:sp>
        <p:nvSpPr>
          <p:cNvPr id="11" name="TextBox 11">
            <a:extLst>
              <a:ext uri="{FF2B5EF4-FFF2-40B4-BE49-F238E27FC236}">
                <a16:creationId xmlns:a16="http://schemas.microsoft.com/office/drawing/2014/main" id="{E7C8DDE9-9EDE-F02A-BA3F-639B9A3F0047}"/>
              </a:ext>
            </a:extLst>
          </p:cNvPr>
          <p:cNvSpPr txBox="1"/>
          <p:nvPr/>
        </p:nvSpPr>
        <p:spPr>
          <a:xfrm>
            <a:off x="1028700" y="962025"/>
            <a:ext cx="12903331" cy="1054100"/>
          </a:xfrm>
          <a:prstGeom prst="rect">
            <a:avLst/>
          </a:prstGeom>
        </p:spPr>
        <p:txBody>
          <a:bodyPr lIns="0" tIns="0" rIns="0" bIns="0" rtlCol="0" anchor="t">
            <a:spAutoFit/>
          </a:bodyPr>
          <a:lstStyle/>
          <a:p>
            <a:pPr algn="l">
              <a:lnSpc>
                <a:spcPts val="7150"/>
              </a:lnSpc>
            </a:pPr>
            <a:r>
              <a:rPr lang="en-US" sz="6500" b="1">
                <a:solidFill>
                  <a:srgbClr val="27615A"/>
                </a:solidFill>
                <a:latin typeface="Avenir Bold"/>
                <a:ea typeface="Avenir Bold"/>
                <a:cs typeface="Avenir Bold"/>
                <a:sym typeface="Avenir Bold"/>
              </a:rPr>
              <a:t>Contact Information</a:t>
            </a:r>
          </a:p>
        </p:txBody>
      </p:sp>
    </p:spTree>
    <p:extLst>
      <p:ext uri="{BB962C8B-B14F-4D97-AF65-F5344CB8AC3E}">
        <p14:creationId xmlns:p14="http://schemas.microsoft.com/office/powerpoint/2010/main" val="170579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3FAB8-CD60-CC76-DB9C-ECF82787614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EBDF59B-93E4-553C-4F15-C601BC2374C3}"/>
              </a:ext>
            </a:extLst>
          </p:cNvPr>
          <p:cNvGrpSpPr/>
          <p:nvPr/>
        </p:nvGrpSpPr>
        <p:grpSpPr>
          <a:xfrm>
            <a:off x="-299413" y="-221332"/>
            <a:ext cx="5989013" cy="10759875"/>
            <a:chOff x="0" y="0"/>
            <a:chExt cx="1577353" cy="2833877"/>
          </a:xfrm>
        </p:grpSpPr>
        <p:sp>
          <p:nvSpPr>
            <p:cNvPr id="3" name="Freeform 3">
              <a:extLst>
                <a:ext uri="{FF2B5EF4-FFF2-40B4-BE49-F238E27FC236}">
                  <a16:creationId xmlns:a16="http://schemas.microsoft.com/office/drawing/2014/main" id="{22784187-BA16-918C-7FF4-48D7E8F8614D}"/>
                </a:ext>
              </a:extLst>
            </p:cNvPr>
            <p:cNvSpPr/>
            <p:nvPr/>
          </p:nvSpPr>
          <p:spPr>
            <a:xfrm>
              <a:off x="0" y="0"/>
              <a:ext cx="1577353" cy="2833877"/>
            </a:xfrm>
            <a:custGeom>
              <a:avLst/>
              <a:gdLst/>
              <a:ahLst/>
              <a:cxnLst/>
              <a:rect l="l" t="t" r="r" b="b"/>
              <a:pathLst>
                <a:path w="1577353" h="2833877">
                  <a:moveTo>
                    <a:pt x="0" y="0"/>
                  </a:moveTo>
                  <a:lnTo>
                    <a:pt x="1577353" y="0"/>
                  </a:lnTo>
                  <a:lnTo>
                    <a:pt x="1577353" y="2833877"/>
                  </a:lnTo>
                  <a:lnTo>
                    <a:pt x="0" y="2833877"/>
                  </a:lnTo>
                  <a:close/>
                </a:path>
              </a:pathLst>
            </a:custGeom>
            <a:solidFill>
              <a:srgbClr val="27615A"/>
            </a:solidFill>
          </p:spPr>
          <p:txBody>
            <a:bodyPr/>
            <a:lstStyle/>
            <a:p>
              <a:endParaRPr lang="en-AU"/>
            </a:p>
          </p:txBody>
        </p:sp>
        <p:sp>
          <p:nvSpPr>
            <p:cNvPr id="4" name="TextBox 4">
              <a:extLst>
                <a:ext uri="{FF2B5EF4-FFF2-40B4-BE49-F238E27FC236}">
                  <a16:creationId xmlns:a16="http://schemas.microsoft.com/office/drawing/2014/main" id="{AAE413A3-F943-85A1-367A-5501C0D502E3}"/>
                </a:ext>
              </a:extLst>
            </p:cNvPr>
            <p:cNvSpPr txBox="1"/>
            <p:nvPr/>
          </p:nvSpPr>
          <p:spPr>
            <a:xfrm>
              <a:off x="0" y="-38100"/>
              <a:ext cx="1577353" cy="2871977"/>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66BB41FE-BC25-97FF-A9AF-F55AC13557F3}"/>
              </a:ext>
            </a:extLst>
          </p:cNvPr>
          <p:cNvSpPr txBox="1"/>
          <p:nvPr/>
        </p:nvSpPr>
        <p:spPr>
          <a:xfrm>
            <a:off x="6299200" y="2123496"/>
            <a:ext cx="10570400" cy="2031325"/>
          </a:xfrm>
          <a:prstGeom prst="rect">
            <a:avLst/>
          </a:prstGeom>
        </p:spPr>
        <p:txBody>
          <a:bodyPr wrap="square" lIns="0" tIns="0" rIns="0" bIns="0" rtlCol="0" anchor="t">
            <a:spAutoFit/>
          </a:bodyPr>
          <a:lstStyle/>
          <a:p>
            <a:pPr algn="l"/>
            <a:r>
              <a:rPr lang="en-US" sz="7200">
                <a:solidFill>
                  <a:srgbClr val="000000"/>
                </a:solidFill>
                <a:latin typeface="Avenir"/>
                <a:ea typeface="Avenir"/>
                <a:cs typeface="Avenir"/>
                <a:sym typeface="Avenir"/>
              </a:rPr>
              <a:t>Responding to Rejection:</a:t>
            </a:r>
          </a:p>
          <a:p>
            <a:pPr algn="l"/>
            <a:r>
              <a:rPr lang="en-US" sz="6000">
                <a:solidFill>
                  <a:srgbClr val="000000"/>
                </a:solidFill>
                <a:latin typeface="Avenir"/>
                <a:ea typeface="Avenir"/>
                <a:cs typeface="Avenir"/>
                <a:sym typeface="Avenir"/>
              </a:rPr>
              <a:t>Revise, Resubmit, Repurpose</a:t>
            </a:r>
          </a:p>
        </p:txBody>
      </p:sp>
      <p:sp>
        <p:nvSpPr>
          <p:cNvPr id="7" name="TextBox 7">
            <a:extLst>
              <a:ext uri="{FF2B5EF4-FFF2-40B4-BE49-F238E27FC236}">
                <a16:creationId xmlns:a16="http://schemas.microsoft.com/office/drawing/2014/main" id="{9A5EB91D-D11C-9C4F-AC7B-B69C5C76AFF8}"/>
              </a:ext>
            </a:extLst>
          </p:cNvPr>
          <p:cNvSpPr txBox="1"/>
          <p:nvPr/>
        </p:nvSpPr>
        <p:spPr>
          <a:xfrm>
            <a:off x="6299200" y="9220200"/>
            <a:ext cx="10764800" cy="397545"/>
          </a:xfrm>
          <a:prstGeom prst="rect">
            <a:avLst/>
          </a:prstGeom>
        </p:spPr>
        <p:txBody>
          <a:bodyPr wrap="square" lIns="0" tIns="0" rIns="0" bIns="0" rtlCol="0" anchor="t">
            <a:spAutoFit/>
          </a:bodyPr>
          <a:lstStyle/>
          <a:p>
            <a:pPr algn="l">
              <a:lnSpc>
                <a:spcPts val="3138"/>
              </a:lnSpc>
            </a:pPr>
            <a:r>
              <a:rPr lang="en-US" sz="2853">
                <a:solidFill>
                  <a:srgbClr val="000000"/>
                </a:solidFill>
                <a:latin typeface="Avenir"/>
                <a:ea typeface="Avenir"/>
                <a:cs typeface="Avenir"/>
                <a:sym typeface="Avenir"/>
              </a:rPr>
              <a:t>Presented by Edwina Murphy, Deputy Vice-Chancellor (Research)</a:t>
            </a:r>
          </a:p>
        </p:txBody>
      </p:sp>
      <p:sp>
        <p:nvSpPr>
          <p:cNvPr id="8" name="Freeform 8">
            <a:extLst>
              <a:ext uri="{FF2B5EF4-FFF2-40B4-BE49-F238E27FC236}">
                <a16:creationId xmlns:a16="http://schemas.microsoft.com/office/drawing/2014/main" id="{F7D52079-CEBC-1DF0-0F4B-4B315ECBCC28}"/>
              </a:ext>
            </a:extLst>
          </p:cNvPr>
          <p:cNvSpPr/>
          <p:nvPr/>
        </p:nvSpPr>
        <p:spPr>
          <a:xfrm>
            <a:off x="483819" y="406381"/>
            <a:ext cx="2976307" cy="1244638"/>
          </a:xfrm>
          <a:custGeom>
            <a:avLst/>
            <a:gdLst/>
            <a:ahLst/>
            <a:cxnLst/>
            <a:rect l="l" t="t" r="r" b="b"/>
            <a:pathLst>
              <a:path w="2976307" h="1244638">
                <a:moveTo>
                  <a:pt x="0" y="0"/>
                </a:moveTo>
                <a:lnTo>
                  <a:pt x="2976307" y="0"/>
                </a:lnTo>
                <a:lnTo>
                  <a:pt x="2976307" y="1244638"/>
                </a:lnTo>
                <a:lnTo>
                  <a:pt x="0" y="1244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Tree>
    <p:extLst>
      <p:ext uri="{BB962C8B-B14F-4D97-AF65-F5344CB8AC3E}">
        <p14:creationId xmlns:p14="http://schemas.microsoft.com/office/powerpoint/2010/main" val="125866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2D5C97-7635-2A22-2947-1F6C81DFCB4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2E8612E-86CF-609D-0D91-D9D2564767E1}"/>
              </a:ext>
            </a:extLst>
          </p:cNvPr>
          <p:cNvGrpSpPr/>
          <p:nvPr/>
        </p:nvGrpSpPr>
        <p:grpSpPr>
          <a:xfrm>
            <a:off x="-268155" y="-236438"/>
            <a:ext cx="18824309" cy="10759875"/>
            <a:chOff x="0" y="0"/>
            <a:chExt cx="2554745" cy="1460278"/>
          </a:xfrm>
        </p:grpSpPr>
        <p:sp>
          <p:nvSpPr>
            <p:cNvPr id="3" name="Freeform 3">
              <a:extLst>
                <a:ext uri="{FF2B5EF4-FFF2-40B4-BE49-F238E27FC236}">
                  <a16:creationId xmlns:a16="http://schemas.microsoft.com/office/drawing/2014/main" id="{A267F02C-1AC0-F785-EA39-1355D8AD6B1D}"/>
                </a:ext>
              </a:extLst>
            </p:cNvPr>
            <p:cNvSpPr/>
            <p:nvPr/>
          </p:nvSpPr>
          <p:spPr>
            <a:xfrm>
              <a:off x="0" y="0"/>
              <a:ext cx="2554745" cy="1460278"/>
            </a:xfrm>
            <a:custGeom>
              <a:avLst/>
              <a:gdLst/>
              <a:ahLst/>
              <a:cxnLst/>
              <a:rect l="l" t="t" r="r" b="b"/>
              <a:pathLst>
                <a:path w="2554745" h="1460278">
                  <a:moveTo>
                    <a:pt x="0" y="0"/>
                  </a:moveTo>
                  <a:lnTo>
                    <a:pt x="2554745" y="0"/>
                  </a:lnTo>
                  <a:lnTo>
                    <a:pt x="2554745" y="1460278"/>
                  </a:lnTo>
                  <a:lnTo>
                    <a:pt x="0" y="1460278"/>
                  </a:lnTo>
                  <a:close/>
                </a:path>
              </a:pathLst>
            </a:custGeom>
            <a:blipFill>
              <a:blip r:embed="rId2"/>
              <a:stretch>
                <a:fillRect t="-8316" b="-8316"/>
              </a:stretch>
            </a:blipFill>
          </p:spPr>
          <p:txBody>
            <a:bodyPr/>
            <a:lstStyle/>
            <a:p>
              <a:endParaRPr lang="en-AU"/>
            </a:p>
          </p:txBody>
        </p:sp>
      </p:grpSp>
      <p:grpSp>
        <p:nvGrpSpPr>
          <p:cNvPr id="4" name="Group 4">
            <a:extLst>
              <a:ext uri="{FF2B5EF4-FFF2-40B4-BE49-F238E27FC236}">
                <a16:creationId xmlns:a16="http://schemas.microsoft.com/office/drawing/2014/main" id="{F2E6D66B-C3F3-FAC2-0D47-B3D553F7C3B3}"/>
              </a:ext>
            </a:extLst>
          </p:cNvPr>
          <p:cNvGrpSpPr/>
          <p:nvPr/>
        </p:nvGrpSpPr>
        <p:grpSpPr>
          <a:xfrm>
            <a:off x="-268156" y="-236438"/>
            <a:ext cx="18824309" cy="10759875"/>
            <a:chOff x="0" y="0"/>
            <a:chExt cx="4957843" cy="2833877"/>
          </a:xfrm>
        </p:grpSpPr>
        <p:sp>
          <p:nvSpPr>
            <p:cNvPr id="5" name="Freeform 5">
              <a:extLst>
                <a:ext uri="{FF2B5EF4-FFF2-40B4-BE49-F238E27FC236}">
                  <a16:creationId xmlns:a16="http://schemas.microsoft.com/office/drawing/2014/main" id="{00C713AB-4FFD-D1F9-9B42-D6CA44F0F956}"/>
                </a:ext>
              </a:extLst>
            </p:cNvPr>
            <p:cNvSpPr/>
            <p:nvPr/>
          </p:nvSpPr>
          <p:spPr>
            <a:xfrm>
              <a:off x="0" y="0"/>
              <a:ext cx="4957843" cy="2833877"/>
            </a:xfrm>
            <a:custGeom>
              <a:avLst/>
              <a:gdLst/>
              <a:ahLst/>
              <a:cxnLst/>
              <a:rect l="l" t="t" r="r" b="b"/>
              <a:pathLst>
                <a:path w="4957843" h="2833877">
                  <a:moveTo>
                    <a:pt x="0" y="0"/>
                  </a:moveTo>
                  <a:lnTo>
                    <a:pt x="4957843" y="0"/>
                  </a:lnTo>
                  <a:lnTo>
                    <a:pt x="4957843" y="2833877"/>
                  </a:lnTo>
                  <a:lnTo>
                    <a:pt x="0" y="2833877"/>
                  </a:lnTo>
                  <a:close/>
                </a:path>
              </a:pathLst>
            </a:custGeom>
            <a:solidFill>
              <a:srgbClr val="27615A">
                <a:alpha val="85882"/>
              </a:srgbClr>
            </a:solidFill>
          </p:spPr>
          <p:txBody>
            <a:bodyPr/>
            <a:lstStyle/>
            <a:p>
              <a:endParaRPr lang="en-AU"/>
            </a:p>
          </p:txBody>
        </p:sp>
        <p:sp>
          <p:nvSpPr>
            <p:cNvPr id="6" name="TextBox 6">
              <a:extLst>
                <a:ext uri="{FF2B5EF4-FFF2-40B4-BE49-F238E27FC236}">
                  <a16:creationId xmlns:a16="http://schemas.microsoft.com/office/drawing/2014/main" id="{9396A606-2E93-E621-9B17-C739B605C85C}"/>
                </a:ext>
              </a:extLst>
            </p:cNvPr>
            <p:cNvSpPr txBox="1"/>
            <p:nvPr/>
          </p:nvSpPr>
          <p:spPr>
            <a:xfrm>
              <a:off x="0" y="-38100"/>
              <a:ext cx="4957843" cy="2871977"/>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B4D108B2-094D-DF5C-87A3-B6EE9020C803}"/>
              </a:ext>
            </a:extLst>
          </p:cNvPr>
          <p:cNvSpPr txBox="1"/>
          <p:nvPr/>
        </p:nvSpPr>
        <p:spPr>
          <a:xfrm>
            <a:off x="1899392" y="1040677"/>
            <a:ext cx="14643036" cy="5861156"/>
          </a:xfrm>
          <a:prstGeom prst="rect">
            <a:avLst/>
          </a:prstGeom>
        </p:spPr>
        <p:txBody>
          <a:bodyPr lIns="0" tIns="0" rIns="0" bIns="0" rtlCol="0" anchor="t">
            <a:spAutoFit/>
          </a:bodyPr>
          <a:lstStyle/>
          <a:p>
            <a:pPr marL="457200">
              <a:lnSpc>
                <a:spcPct val="107000"/>
              </a:lnSpc>
              <a:spcAft>
                <a:spcPts val="1000"/>
              </a:spcAft>
              <a:buNone/>
            </a:pPr>
            <a:r>
              <a:rPr lang="en-AU" sz="6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Being an academic [writer] is like being a model or an actor. You have to keep putting yourself out there, only to be told you’re not quite what they’re looking for. Or to use a different metaphor, as Paul Silvia says, rejections are like a sales tax on publications. </a:t>
            </a:r>
          </a:p>
        </p:txBody>
      </p:sp>
      <p:sp>
        <p:nvSpPr>
          <p:cNvPr id="8" name="Freeform 8">
            <a:extLst>
              <a:ext uri="{FF2B5EF4-FFF2-40B4-BE49-F238E27FC236}">
                <a16:creationId xmlns:a16="http://schemas.microsoft.com/office/drawing/2014/main" id="{5AC3D943-B4A1-041E-83D7-7A7D2E1047AA}"/>
              </a:ext>
            </a:extLst>
          </p:cNvPr>
          <p:cNvSpPr/>
          <p:nvPr/>
        </p:nvSpPr>
        <p:spPr>
          <a:xfrm>
            <a:off x="1028700" y="85450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1" name="TextBox 10">
            <a:extLst>
              <a:ext uri="{FF2B5EF4-FFF2-40B4-BE49-F238E27FC236}">
                <a16:creationId xmlns:a16="http://schemas.microsoft.com/office/drawing/2014/main" id="{7ECA65EE-5E5B-3164-9157-633A9213DE10}"/>
              </a:ext>
            </a:extLst>
          </p:cNvPr>
          <p:cNvSpPr txBox="1"/>
          <p:nvPr/>
        </p:nvSpPr>
        <p:spPr>
          <a:xfrm>
            <a:off x="5819686" y="7151009"/>
            <a:ext cx="9998579" cy="884986"/>
          </a:xfrm>
          <a:prstGeom prst="rect">
            <a:avLst/>
          </a:prstGeom>
          <a:noFill/>
        </p:spPr>
        <p:txBody>
          <a:bodyPr wrap="square">
            <a:spAutoFit/>
          </a:bodyPr>
          <a:lstStyle/>
          <a:p>
            <a:pPr algn="r">
              <a:lnSpc>
                <a:spcPts val="7150"/>
              </a:lnSpc>
            </a:pPr>
            <a:r>
              <a:rPr lang="en-US" sz="3200" dirty="0">
                <a:solidFill>
                  <a:srgbClr val="FFFFFF"/>
                </a:solidFill>
                <a:latin typeface="Avenir"/>
                <a:ea typeface="Avenir"/>
                <a:cs typeface="Avenir"/>
                <a:sym typeface="Avenir"/>
              </a:rPr>
              <a:t>Edwina Murphy, </a:t>
            </a:r>
            <a:r>
              <a:rPr lang="en-US" sz="3200" i="1" dirty="0">
                <a:solidFill>
                  <a:srgbClr val="FFFFFF"/>
                </a:solidFill>
                <a:latin typeface="Avenir"/>
                <a:ea typeface="Avenir"/>
                <a:cs typeface="Avenir"/>
                <a:sym typeface="Avenir"/>
              </a:rPr>
              <a:t>The Procrastinator’s Guide to a PhD</a:t>
            </a:r>
          </a:p>
        </p:txBody>
      </p:sp>
    </p:spTree>
    <p:extLst>
      <p:ext uri="{BB962C8B-B14F-4D97-AF65-F5344CB8AC3E}">
        <p14:creationId xmlns:p14="http://schemas.microsoft.com/office/powerpoint/2010/main" val="147881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3864AB84-A1DA-2661-45D2-EE6B87AE699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0CCB88-72D1-CA75-FDB2-C7B77C1CA940}"/>
              </a:ext>
            </a:extLst>
          </p:cNvPr>
          <p:cNvGrpSpPr/>
          <p:nvPr/>
        </p:nvGrpSpPr>
        <p:grpSpPr>
          <a:xfrm>
            <a:off x="1028699" y="2706391"/>
            <a:ext cx="5145932" cy="5438689"/>
            <a:chOff x="0" y="0"/>
            <a:chExt cx="1355307" cy="1432412"/>
          </a:xfrm>
        </p:grpSpPr>
        <p:sp>
          <p:nvSpPr>
            <p:cNvPr id="3" name="Freeform 3">
              <a:extLst>
                <a:ext uri="{FF2B5EF4-FFF2-40B4-BE49-F238E27FC236}">
                  <a16:creationId xmlns:a16="http://schemas.microsoft.com/office/drawing/2014/main" id="{C7A5F4E3-D9FB-7FA9-4DF2-8F78EADECEBF}"/>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E89CCB1C-991D-E7FE-0878-88EF3A30FAA0}"/>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BDD97BFE-5284-89BD-AEDF-530F36222ED0}"/>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C0C1B410-E6E0-826B-385F-2A86D2D83924}"/>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278A3E9E-CFE9-F668-5EC5-590832C00572}"/>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A69435CD-96F6-CEF6-6679-FDD739CA0F34}"/>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19926B0F-863C-EE34-6C6E-5A8C1EF61807}"/>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F11F939C-C067-02BF-D8BE-9EDA2DBEA7D4}"/>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C3BB6D66-8337-FC5E-4BFF-C22D353AE0BC}"/>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D0799802-9E73-D5C4-93F0-9FDE91DB5791}"/>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2687DAEC-EA94-568C-27FC-1E135984AA6E}"/>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7AAE87FD-4DE5-E4ED-E92D-A3C65D2BD224}"/>
              </a:ext>
            </a:extLst>
          </p:cNvPr>
          <p:cNvGrpSpPr/>
          <p:nvPr/>
        </p:nvGrpSpPr>
        <p:grpSpPr>
          <a:xfrm>
            <a:off x="12113368" y="2706390"/>
            <a:ext cx="5145932" cy="5438689"/>
            <a:chOff x="0" y="0"/>
            <a:chExt cx="1355307" cy="1432412"/>
          </a:xfrm>
        </p:grpSpPr>
        <p:sp>
          <p:nvSpPr>
            <p:cNvPr id="15" name="Freeform 15">
              <a:extLst>
                <a:ext uri="{FF2B5EF4-FFF2-40B4-BE49-F238E27FC236}">
                  <a16:creationId xmlns:a16="http://schemas.microsoft.com/office/drawing/2014/main" id="{748A2A57-C459-E9C1-82AC-41EB870BA489}"/>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9F3CE1A0-F791-DA8A-CCD3-9719CDCC1911}"/>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508ED901-31B0-A11D-3F8E-BEE72FBAF871}"/>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37D0C9D9-6D2E-D3E7-A2DC-145EE1AB9D3C}"/>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20853F51-0900-55F2-331B-3C84CCFFAC22}"/>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CF111442-8378-2476-BFE6-6E30075EB83A}"/>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Don’t panic!</a:t>
            </a:r>
          </a:p>
        </p:txBody>
      </p:sp>
      <p:sp>
        <p:nvSpPr>
          <p:cNvPr id="21" name="TextBox 21">
            <a:extLst>
              <a:ext uri="{FF2B5EF4-FFF2-40B4-BE49-F238E27FC236}">
                <a16:creationId xmlns:a16="http://schemas.microsoft.com/office/drawing/2014/main" id="{859FF1AF-FA9E-3BC6-CB94-B6974D89A6F9}"/>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Assess</a:t>
            </a:r>
          </a:p>
        </p:txBody>
      </p:sp>
      <p:sp>
        <p:nvSpPr>
          <p:cNvPr id="22" name="TextBox 22">
            <a:extLst>
              <a:ext uri="{FF2B5EF4-FFF2-40B4-BE49-F238E27FC236}">
                <a16:creationId xmlns:a16="http://schemas.microsoft.com/office/drawing/2014/main" id="{2C950643-2C4F-2A67-C5C5-839B29C863EC}"/>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Reframe</a:t>
            </a:r>
          </a:p>
        </p:txBody>
      </p:sp>
      <p:sp>
        <p:nvSpPr>
          <p:cNvPr id="23" name="TextBox 23">
            <a:extLst>
              <a:ext uri="{FF2B5EF4-FFF2-40B4-BE49-F238E27FC236}">
                <a16:creationId xmlns:a16="http://schemas.microsoft.com/office/drawing/2014/main" id="{0EFB8C59-6816-94F6-65F3-3345C6447B75}"/>
              </a:ext>
            </a:extLst>
          </p:cNvPr>
          <p:cNvSpPr txBox="1"/>
          <p:nvPr/>
        </p:nvSpPr>
        <p:spPr>
          <a:xfrm>
            <a:off x="1613373" y="4336416"/>
            <a:ext cx="3979330" cy="421334"/>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 </a:t>
            </a:r>
          </a:p>
        </p:txBody>
      </p:sp>
      <p:sp>
        <p:nvSpPr>
          <p:cNvPr id="24" name="TextBox 24">
            <a:extLst>
              <a:ext uri="{FF2B5EF4-FFF2-40B4-BE49-F238E27FC236}">
                <a16:creationId xmlns:a16="http://schemas.microsoft.com/office/drawing/2014/main" id="{382B82AA-7BFE-E0E5-DB73-4F4047904FF1}"/>
              </a:ext>
            </a:extLst>
          </p:cNvPr>
          <p:cNvSpPr txBox="1"/>
          <p:nvPr/>
        </p:nvSpPr>
        <p:spPr>
          <a:xfrm>
            <a:off x="7155707" y="3634562"/>
            <a:ext cx="3979330" cy="411465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Is it a rejection or a revise and resubmit? You’ll usually receive feedback in both cases. A rejection will often use words like, “We hope your paper finds a home elsewhere.” A revise and resubmit will invite you to resubmit.</a:t>
            </a:r>
          </a:p>
        </p:txBody>
      </p:sp>
      <p:sp>
        <p:nvSpPr>
          <p:cNvPr id="25" name="TextBox 25">
            <a:extLst>
              <a:ext uri="{FF2B5EF4-FFF2-40B4-BE49-F238E27FC236}">
                <a16:creationId xmlns:a16="http://schemas.microsoft.com/office/drawing/2014/main" id="{AC6DA6C6-4ACA-38D7-2A9C-347940BB2A34}"/>
              </a:ext>
            </a:extLst>
          </p:cNvPr>
          <p:cNvSpPr txBox="1"/>
          <p:nvPr/>
        </p:nvSpPr>
        <p:spPr>
          <a:xfrm>
            <a:off x="12695297" y="3634562"/>
            <a:ext cx="3979330" cy="226799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A revise and resubmit is more like an acceptance than a rejection – you’re one step closer to being published!</a:t>
            </a:r>
          </a:p>
        </p:txBody>
      </p:sp>
      <p:sp>
        <p:nvSpPr>
          <p:cNvPr id="26" name="Freeform 26">
            <a:extLst>
              <a:ext uri="{FF2B5EF4-FFF2-40B4-BE49-F238E27FC236}">
                <a16:creationId xmlns:a16="http://schemas.microsoft.com/office/drawing/2014/main" id="{1508BA76-8F65-B12B-2C93-DCB0E7384038}"/>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6C3E0243-4304-64B5-9E09-0F7BBCEDC959}"/>
              </a:ext>
            </a:extLst>
          </p:cNvPr>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dirty="0">
                <a:solidFill>
                  <a:srgbClr val="FFFFFF"/>
                </a:solidFill>
                <a:latin typeface="Avenir Bold"/>
                <a:ea typeface="Avenir Bold"/>
                <a:cs typeface="Avenir Bold"/>
                <a:sym typeface="Avenir Bold"/>
              </a:rPr>
              <a:t>Putting things in perspective</a:t>
            </a:r>
          </a:p>
        </p:txBody>
      </p:sp>
      <p:sp>
        <p:nvSpPr>
          <p:cNvPr id="31" name="TextBox 30">
            <a:extLst>
              <a:ext uri="{FF2B5EF4-FFF2-40B4-BE49-F238E27FC236}">
                <a16:creationId xmlns:a16="http://schemas.microsoft.com/office/drawing/2014/main" id="{9A477EB8-2AA8-2B7A-212C-26EE603F8664}"/>
              </a:ext>
            </a:extLst>
          </p:cNvPr>
          <p:cNvSpPr txBox="1"/>
          <p:nvPr/>
        </p:nvSpPr>
        <p:spPr>
          <a:xfrm>
            <a:off x="1370093" y="3634562"/>
            <a:ext cx="4463143" cy="3745321"/>
          </a:xfrm>
          <a:prstGeom prst="rect">
            <a:avLst/>
          </a:prstGeom>
          <a:noFill/>
        </p:spPr>
        <p:txBody>
          <a:bodyPr wrap="square">
            <a:spAutoFit/>
          </a:bodyPr>
          <a:lstStyle/>
          <a:p>
            <a:pPr algn="ctr">
              <a:lnSpc>
                <a:spcPts val="3600"/>
              </a:lnSpc>
            </a:pPr>
            <a:r>
              <a:rPr lang="en-US" sz="2400" dirty="0">
                <a:solidFill>
                  <a:srgbClr val="000000"/>
                </a:solidFill>
                <a:latin typeface="Avenir"/>
                <a:ea typeface="Avenir"/>
                <a:cs typeface="Avenir"/>
                <a:sym typeface="Avenir"/>
              </a:rPr>
              <a:t>Being rejected (or not being immediately accepted) is normal and to be expected – even senior academics experience it often.</a:t>
            </a:r>
          </a:p>
          <a:p>
            <a:pPr algn="ctr">
              <a:lnSpc>
                <a:spcPts val="3600"/>
              </a:lnSpc>
            </a:pPr>
            <a:r>
              <a:rPr lang="en-US" sz="2400" dirty="0">
                <a:solidFill>
                  <a:srgbClr val="000000"/>
                </a:solidFill>
                <a:latin typeface="Avenir"/>
                <a:ea typeface="Avenir"/>
                <a:cs typeface="Avenir"/>
                <a:sym typeface="Avenir"/>
              </a:rPr>
              <a:t>It’s also normal to feel angry or sad or disappointed. Feel the feelings and keep going.</a:t>
            </a:r>
          </a:p>
        </p:txBody>
      </p:sp>
    </p:spTree>
    <p:extLst>
      <p:ext uri="{BB962C8B-B14F-4D97-AF65-F5344CB8AC3E}">
        <p14:creationId xmlns:p14="http://schemas.microsoft.com/office/powerpoint/2010/main" val="18557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9413" y="-221332"/>
            <a:ext cx="5989013" cy="10759875"/>
            <a:chOff x="0" y="0"/>
            <a:chExt cx="1577353" cy="2833877"/>
          </a:xfrm>
        </p:grpSpPr>
        <p:sp>
          <p:nvSpPr>
            <p:cNvPr id="3" name="Freeform 3"/>
            <p:cNvSpPr/>
            <p:nvPr/>
          </p:nvSpPr>
          <p:spPr>
            <a:xfrm>
              <a:off x="0" y="0"/>
              <a:ext cx="1577353" cy="2833877"/>
            </a:xfrm>
            <a:custGeom>
              <a:avLst/>
              <a:gdLst/>
              <a:ahLst/>
              <a:cxnLst/>
              <a:rect l="l" t="t" r="r" b="b"/>
              <a:pathLst>
                <a:path w="1577353" h="2833877">
                  <a:moveTo>
                    <a:pt x="0" y="0"/>
                  </a:moveTo>
                  <a:lnTo>
                    <a:pt x="1577353" y="0"/>
                  </a:lnTo>
                  <a:lnTo>
                    <a:pt x="1577353" y="2833877"/>
                  </a:lnTo>
                  <a:lnTo>
                    <a:pt x="0" y="2833877"/>
                  </a:lnTo>
                  <a:close/>
                </a:path>
              </a:pathLst>
            </a:custGeom>
            <a:solidFill>
              <a:srgbClr val="27615A"/>
            </a:solidFill>
          </p:spPr>
          <p:txBody>
            <a:bodyPr/>
            <a:lstStyle/>
            <a:p>
              <a:endParaRPr lang="en-AU"/>
            </a:p>
          </p:txBody>
        </p:sp>
        <p:sp>
          <p:nvSpPr>
            <p:cNvPr id="4" name="TextBox 4"/>
            <p:cNvSpPr txBox="1"/>
            <p:nvPr/>
          </p:nvSpPr>
          <p:spPr>
            <a:xfrm>
              <a:off x="0" y="-38100"/>
              <a:ext cx="1577353" cy="287197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299200" y="2123496"/>
            <a:ext cx="10082236" cy="2215991"/>
          </a:xfrm>
          <a:prstGeom prst="rect">
            <a:avLst/>
          </a:prstGeom>
        </p:spPr>
        <p:txBody>
          <a:bodyPr lIns="0" tIns="0" rIns="0" bIns="0" rtlCol="0" anchor="t">
            <a:spAutoFit/>
          </a:bodyPr>
          <a:lstStyle/>
          <a:p>
            <a:pPr algn="l"/>
            <a:r>
              <a:rPr lang="en-US" sz="7200">
                <a:solidFill>
                  <a:srgbClr val="000000"/>
                </a:solidFill>
                <a:latin typeface="Avenir"/>
                <a:ea typeface="Avenir"/>
                <a:cs typeface="Avenir"/>
                <a:sym typeface="Avenir"/>
              </a:rPr>
              <a:t>Choreographing your candidature</a:t>
            </a:r>
          </a:p>
        </p:txBody>
      </p:sp>
      <p:sp>
        <p:nvSpPr>
          <p:cNvPr id="7" name="TextBox 7"/>
          <p:cNvSpPr txBox="1"/>
          <p:nvPr/>
        </p:nvSpPr>
        <p:spPr>
          <a:xfrm>
            <a:off x="6299200" y="9220200"/>
            <a:ext cx="10764800" cy="397545"/>
          </a:xfrm>
          <a:prstGeom prst="rect">
            <a:avLst/>
          </a:prstGeom>
        </p:spPr>
        <p:txBody>
          <a:bodyPr wrap="square" lIns="0" tIns="0" rIns="0" bIns="0" rtlCol="0" anchor="t">
            <a:spAutoFit/>
          </a:bodyPr>
          <a:lstStyle/>
          <a:p>
            <a:pPr algn="l">
              <a:lnSpc>
                <a:spcPts val="3138"/>
              </a:lnSpc>
            </a:pPr>
            <a:r>
              <a:rPr lang="en-US" sz="2853">
                <a:solidFill>
                  <a:srgbClr val="000000"/>
                </a:solidFill>
                <a:latin typeface="Avenir"/>
                <a:ea typeface="Avenir"/>
                <a:cs typeface="Avenir"/>
                <a:sym typeface="Avenir"/>
              </a:rPr>
              <a:t>Presented by Edwina Murphy, Deputy Vice-Chancellor (Research)</a:t>
            </a:r>
          </a:p>
        </p:txBody>
      </p:sp>
      <p:sp>
        <p:nvSpPr>
          <p:cNvPr id="8" name="Freeform 8"/>
          <p:cNvSpPr/>
          <p:nvPr/>
        </p:nvSpPr>
        <p:spPr>
          <a:xfrm>
            <a:off x="483819" y="406381"/>
            <a:ext cx="2976307" cy="1244638"/>
          </a:xfrm>
          <a:custGeom>
            <a:avLst/>
            <a:gdLst/>
            <a:ahLst/>
            <a:cxnLst/>
            <a:rect l="l" t="t" r="r" b="b"/>
            <a:pathLst>
              <a:path w="2976307" h="1244638">
                <a:moveTo>
                  <a:pt x="0" y="0"/>
                </a:moveTo>
                <a:lnTo>
                  <a:pt x="2976307" y="0"/>
                </a:lnTo>
                <a:lnTo>
                  <a:pt x="2976307" y="1244638"/>
                </a:lnTo>
                <a:lnTo>
                  <a:pt x="0" y="1244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108C2DB9-F219-F04A-5605-B509B7FE78F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09B29A8-8BCA-B9C9-9DBB-AD725868F789}"/>
              </a:ext>
            </a:extLst>
          </p:cNvPr>
          <p:cNvGrpSpPr/>
          <p:nvPr/>
        </p:nvGrpSpPr>
        <p:grpSpPr>
          <a:xfrm>
            <a:off x="1028699" y="2706391"/>
            <a:ext cx="5145932" cy="5438689"/>
            <a:chOff x="0" y="0"/>
            <a:chExt cx="1355307" cy="1432412"/>
          </a:xfrm>
        </p:grpSpPr>
        <p:sp>
          <p:nvSpPr>
            <p:cNvPr id="3" name="Freeform 3">
              <a:extLst>
                <a:ext uri="{FF2B5EF4-FFF2-40B4-BE49-F238E27FC236}">
                  <a16:creationId xmlns:a16="http://schemas.microsoft.com/office/drawing/2014/main" id="{EED502E4-E0BA-A0A9-8E28-6E5EEA7333A8}"/>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F381EE32-6DC2-846D-41EF-3CA9E1B2C3D8}"/>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3F5531EA-41C7-35B0-D741-E765CD4E3F9A}"/>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659D92D4-C05A-B69E-99C1-2FAD841A2BA0}"/>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4EAC9CCD-D4D4-177F-75C3-FD039942990C}"/>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BA8A0E98-8092-2D29-5EBB-4118E39CAF0F}"/>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BEEBDB70-626F-C99F-53E6-5E91A0BDE83D}"/>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38350FCF-ED64-31B1-8DE9-5F728FE9CE98}"/>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5B366003-1086-34CA-077F-0D23EB4C4130}"/>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6DC55363-64C7-D027-6045-5D791B7CFBF4}"/>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35F7E615-95F5-85C5-79FC-2BCF57BC2A5E}"/>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A39EB0DF-437B-146A-370A-E2F7858E6780}"/>
              </a:ext>
            </a:extLst>
          </p:cNvPr>
          <p:cNvGrpSpPr/>
          <p:nvPr/>
        </p:nvGrpSpPr>
        <p:grpSpPr>
          <a:xfrm>
            <a:off x="12113368" y="2706390"/>
            <a:ext cx="5145932" cy="5438689"/>
            <a:chOff x="0" y="0"/>
            <a:chExt cx="1355307" cy="1432412"/>
          </a:xfrm>
        </p:grpSpPr>
        <p:sp>
          <p:nvSpPr>
            <p:cNvPr id="15" name="Freeform 15">
              <a:extLst>
                <a:ext uri="{FF2B5EF4-FFF2-40B4-BE49-F238E27FC236}">
                  <a16:creationId xmlns:a16="http://schemas.microsoft.com/office/drawing/2014/main" id="{17E05326-6A92-5AB4-EB1B-73756316F092}"/>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86FF5418-16B3-AF3C-CFEC-5196D8B58085}"/>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BFFB5A03-0676-6BFC-E407-91671CF9A7F8}"/>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4494608B-A415-D37D-781F-B2964B8797D1}"/>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97E13B11-2D8B-6EE4-E03C-29BDEB21E616}"/>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31262769-7A5B-979A-2706-BE5A0A6CB6BB}"/>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err="1">
                <a:solidFill>
                  <a:srgbClr val="FFFFFF"/>
                </a:solidFill>
                <a:latin typeface="Avenir Medium"/>
                <a:ea typeface="Avenir Medium"/>
                <a:cs typeface="Avenir Medium"/>
                <a:sym typeface="Avenir Medium"/>
              </a:rPr>
              <a:t>Recognise</a:t>
            </a:r>
            <a:endParaRPr lang="en-US" sz="3500" b="1" dirty="0">
              <a:solidFill>
                <a:srgbClr val="FFFFFF"/>
              </a:solidFill>
              <a:latin typeface="Avenir Medium"/>
              <a:ea typeface="Avenir Medium"/>
              <a:cs typeface="Avenir Medium"/>
              <a:sym typeface="Avenir Medium"/>
            </a:endParaRPr>
          </a:p>
        </p:txBody>
      </p:sp>
      <p:sp>
        <p:nvSpPr>
          <p:cNvPr id="21" name="TextBox 21">
            <a:extLst>
              <a:ext uri="{FF2B5EF4-FFF2-40B4-BE49-F238E27FC236}">
                <a16:creationId xmlns:a16="http://schemas.microsoft.com/office/drawing/2014/main" id="{3FA11409-C517-684C-4D5F-B6D076FE5761}"/>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Revise</a:t>
            </a:r>
          </a:p>
        </p:txBody>
      </p:sp>
      <p:sp>
        <p:nvSpPr>
          <p:cNvPr id="22" name="TextBox 22">
            <a:extLst>
              <a:ext uri="{FF2B5EF4-FFF2-40B4-BE49-F238E27FC236}">
                <a16:creationId xmlns:a16="http://schemas.microsoft.com/office/drawing/2014/main" id="{6A09641C-001E-B6FD-9B94-25C517BC404C}"/>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Rejoice</a:t>
            </a:r>
          </a:p>
        </p:txBody>
      </p:sp>
      <p:sp>
        <p:nvSpPr>
          <p:cNvPr id="23" name="TextBox 23">
            <a:extLst>
              <a:ext uri="{FF2B5EF4-FFF2-40B4-BE49-F238E27FC236}">
                <a16:creationId xmlns:a16="http://schemas.microsoft.com/office/drawing/2014/main" id="{6C324B12-A846-99E2-FF0E-C86361798FB2}"/>
              </a:ext>
            </a:extLst>
          </p:cNvPr>
          <p:cNvSpPr txBox="1"/>
          <p:nvPr/>
        </p:nvSpPr>
        <p:spPr>
          <a:xfrm>
            <a:off x="1613373" y="4336416"/>
            <a:ext cx="3979330" cy="421334"/>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 </a:t>
            </a:r>
          </a:p>
        </p:txBody>
      </p:sp>
      <p:sp>
        <p:nvSpPr>
          <p:cNvPr id="24" name="TextBox 24">
            <a:extLst>
              <a:ext uri="{FF2B5EF4-FFF2-40B4-BE49-F238E27FC236}">
                <a16:creationId xmlns:a16="http://schemas.microsoft.com/office/drawing/2014/main" id="{D5EE086D-E548-E592-DF04-4446368D8CE8}"/>
              </a:ext>
            </a:extLst>
          </p:cNvPr>
          <p:cNvSpPr txBox="1"/>
          <p:nvPr/>
        </p:nvSpPr>
        <p:spPr>
          <a:xfrm>
            <a:off x="7155707" y="4060906"/>
            <a:ext cx="3979330" cy="319132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Update your paper based on the feedback. Also send a point-by-point list of how you’ve responded to each critique. If you haven’t changed something, give the reason why.</a:t>
            </a:r>
          </a:p>
        </p:txBody>
      </p:sp>
      <p:sp>
        <p:nvSpPr>
          <p:cNvPr id="25" name="TextBox 25">
            <a:extLst>
              <a:ext uri="{FF2B5EF4-FFF2-40B4-BE49-F238E27FC236}">
                <a16:creationId xmlns:a16="http://schemas.microsoft.com/office/drawing/2014/main" id="{789E7B6A-D97A-A4A5-A144-6F0EC3F683F7}"/>
              </a:ext>
            </a:extLst>
          </p:cNvPr>
          <p:cNvSpPr txBox="1"/>
          <p:nvPr/>
        </p:nvSpPr>
        <p:spPr>
          <a:xfrm>
            <a:off x="12695297" y="4059417"/>
            <a:ext cx="3979330" cy="226799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If you have responded carefully to all the issues raised by reviewers, it is very likely that your paper will be accepted.</a:t>
            </a:r>
          </a:p>
        </p:txBody>
      </p:sp>
      <p:sp>
        <p:nvSpPr>
          <p:cNvPr id="26" name="Freeform 26">
            <a:extLst>
              <a:ext uri="{FF2B5EF4-FFF2-40B4-BE49-F238E27FC236}">
                <a16:creationId xmlns:a16="http://schemas.microsoft.com/office/drawing/2014/main" id="{A531EB54-36B3-DE4A-F782-4CA41520BD00}"/>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2364D4BA-3A98-CBB8-CEBE-18EEF8E48E03}"/>
              </a:ext>
            </a:extLst>
          </p:cNvPr>
          <p:cNvSpPr txBox="1"/>
          <p:nvPr/>
        </p:nvSpPr>
        <p:spPr>
          <a:xfrm>
            <a:off x="1028700" y="540591"/>
            <a:ext cx="16230600" cy="923330"/>
          </a:xfrm>
          <a:prstGeom prst="rect">
            <a:avLst/>
          </a:prstGeom>
        </p:spPr>
        <p:txBody>
          <a:bodyPr wrap="square" lIns="0" tIns="0" rIns="0" bIns="0" rtlCol="0" anchor="t">
            <a:spAutoFit/>
          </a:bodyPr>
          <a:lstStyle/>
          <a:p>
            <a:pPr algn="l">
              <a:lnSpc>
                <a:spcPts val="7150"/>
              </a:lnSpc>
            </a:pPr>
            <a:r>
              <a:rPr lang="en-US" sz="6500" b="1" dirty="0">
                <a:solidFill>
                  <a:srgbClr val="FFFFFF"/>
                </a:solidFill>
                <a:latin typeface="Avenir Bold"/>
                <a:ea typeface="Avenir Bold"/>
                <a:cs typeface="Avenir Bold"/>
                <a:sym typeface="Avenir Bold"/>
              </a:rPr>
              <a:t>Revise and resubmit to the same place </a:t>
            </a:r>
          </a:p>
        </p:txBody>
      </p:sp>
      <p:sp>
        <p:nvSpPr>
          <p:cNvPr id="31" name="TextBox 30">
            <a:extLst>
              <a:ext uri="{FF2B5EF4-FFF2-40B4-BE49-F238E27FC236}">
                <a16:creationId xmlns:a16="http://schemas.microsoft.com/office/drawing/2014/main" id="{2C5C6DFE-532A-C4F9-BD42-C6FE7C9ED992}"/>
              </a:ext>
            </a:extLst>
          </p:cNvPr>
          <p:cNvSpPr txBox="1"/>
          <p:nvPr/>
        </p:nvSpPr>
        <p:spPr>
          <a:xfrm>
            <a:off x="1354875" y="4059417"/>
            <a:ext cx="4463143" cy="3283656"/>
          </a:xfrm>
          <a:prstGeom prst="rect">
            <a:avLst/>
          </a:prstGeom>
          <a:noFill/>
        </p:spPr>
        <p:txBody>
          <a:bodyPr wrap="square">
            <a:spAutoFit/>
          </a:bodyPr>
          <a:lstStyle/>
          <a:p>
            <a:pPr algn="ctr">
              <a:lnSpc>
                <a:spcPts val="3600"/>
              </a:lnSpc>
            </a:pPr>
            <a:r>
              <a:rPr lang="en-US" sz="2400" dirty="0">
                <a:solidFill>
                  <a:srgbClr val="000000"/>
                </a:solidFill>
                <a:latin typeface="Avenir"/>
                <a:ea typeface="Avenir"/>
                <a:cs typeface="Avenir"/>
                <a:sym typeface="Avenir"/>
              </a:rPr>
              <a:t>If you have the opportunity to revise and resubmit, it’s almost always worth making the changes required. The higher ranked the journal, the more extensive the changes you should be prepared to make.</a:t>
            </a:r>
          </a:p>
        </p:txBody>
      </p:sp>
    </p:spTree>
    <p:extLst>
      <p:ext uri="{BB962C8B-B14F-4D97-AF65-F5344CB8AC3E}">
        <p14:creationId xmlns:p14="http://schemas.microsoft.com/office/powerpoint/2010/main" val="130311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1BA0C633-A955-E6D6-CA85-AC3F065D8C1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63A559-4EB1-FDBE-F456-633815B13320}"/>
              </a:ext>
            </a:extLst>
          </p:cNvPr>
          <p:cNvGrpSpPr/>
          <p:nvPr/>
        </p:nvGrpSpPr>
        <p:grpSpPr>
          <a:xfrm>
            <a:off x="1028699" y="2706391"/>
            <a:ext cx="5145932" cy="5438689"/>
            <a:chOff x="0" y="0"/>
            <a:chExt cx="1355307" cy="1432412"/>
          </a:xfrm>
        </p:grpSpPr>
        <p:sp>
          <p:nvSpPr>
            <p:cNvPr id="3" name="Freeform 3">
              <a:extLst>
                <a:ext uri="{FF2B5EF4-FFF2-40B4-BE49-F238E27FC236}">
                  <a16:creationId xmlns:a16="http://schemas.microsoft.com/office/drawing/2014/main" id="{BD0D6716-E303-E5D5-8632-DC4B5BCF57A5}"/>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019A63B6-84DF-78FC-082E-D7CDCA55C431}"/>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94D1813E-19AE-C22E-A27C-E2B5B9F35DF3}"/>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963F43D7-AA7D-5A45-0EEF-E48C3F4E4001}"/>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44768D16-F277-39E6-3CBD-954D082F53EB}"/>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8A8D48B8-948E-D5FB-9985-3281906D2152}"/>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447CF8D3-CA59-007D-2067-7A4EAD45FBD7}"/>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0ABD190C-0775-3074-FB33-1565DDAFDD22}"/>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3A5B2394-B63E-B8E0-38C9-21CBF85C581A}"/>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BEAA73CC-F7FB-EB0A-A291-C59F6AAAD6EA}"/>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8825D050-6379-3CED-4612-77367BCB7CA9}"/>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DEAA9DB7-F792-14D7-6CBA-ADCFAE71E89A}"/>
              </a:ext>
            </a:extLst>
          </p:cNvPr>
          <p:cNvGrpSpPr/>
          <p:nvPr/>
        </p:nvGrpSpPr>
        <p:grpSpPr>
          <a:xfrm>
            <a:off x="12113368" y="2705081"/>
            <a:ext cx="5145932" cy="5438689"/>
            <a:chOff x="0" y="0"/>
            <a:chExt cx="1355307" cy="1432412"/>
          </a:xfrm>
        </p:grpSpPr>
        <p:sp>
          <p:nvSpPr>
            <p:cNvPr id="15" name="Freeform 15">
              <a:extLst>
                <a:ext uri="{FF2B5EF4-FFF2-40B4-BE49-F238E27FC236}">
                  <a16:creationId xmlns:a16="http://schemas.microsoft.com/office/drawing/2014/main" id="{B0BAD31D-5B6C-5FA9-6BAC-926EB2848816}"/>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0A0248FC-9F20-D413-8BE8-EE597043A64F}"/>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427B78B7-C37E-8910-41CE-A5F4D7FFD2BE}"/>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AF36FEF5-1C38-E6E4-560B-87CE5D20407D}"/>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29248029-1D0B-B870-DB59-FFD7C3432238}"/>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DF83ABF3-5A36-861E-5988-FB0A49AF5427}"/>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Rethink</a:t>
            </a:r>
          </a:p>
        </p:txBody>
      </p:sp>
      <p:sp>
        <p:nvSpPr>
          <p:cNvPr id="21" name="TextBox 21">
            <a:extLst>
              <a:ext uri="{FF2B5EF4-FFF2-40B4-BE49-F238E27FC236}">
                <a16:creationId xmlns:a16="http://schemas.microsoft.com/office/drawing/2014/main" id="{F839774A-6769-36A1-62EA-2313BE050EFF}"/>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Revise</a:t>
            </a:r>
          </a:p>
        </p:txBody>
      </p:sp>
      <p:sp>
        <p:nvSpPr>
          <p:cNvPr id="22" name="TextBox 22">
            <a:extLst>
              <a:ext uri="{FF2B5EF4-FFF2-40B4-BE49-F238E27FC236}">
                <a16:creationId xmlns:a16="http://schemas.microsoft.com/office/drawing/2014/main" id="{5A19283A-B4A8-037C-80F9-27E9659FC636}"/>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Resubmit</a:t>
            </a:r>
          </a:p>
        </p:txBody>
      </p:sp>
      <p:sp>
        <p:nvSpPr>
          <p:cNvPr id="23" name="TextBox 23">
            <a:extLst>
              <a:ext uri="{FF2B5EF4-FFF2-40B4-BE49-F238E27FC236}">
                <a16:creationId xmlns:a16="http://schemas.microsoft.com/office/drawing/2014/main" id="{BE850211-1FA3-5A3B-BE0E-DA7D167311C6}"/>
              </a:ext>
            </a:extLst>
          </p:cNvPr>
          <p:cNvSpPr txBox="1"/>
          <p:nvPr/>
        </p:nvSpPr>
        <p:spPr>
          <a:xfrm>
            <a:off x="1613373" y="4336416"/>
            <a:ext cx="3979330" cy="421334"/>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 </a:t>
            </a:r>
          </a:p>
        </p:txBody>
      </p:sp>
      <p:sp>
        <p:nvSpPr>
          <p:cNvPr id="24" name="TextBox 24">
            <a:extLst>
              <a:ext uri="{FF2B5EF4-FFF2-40B4-BE49-F238E27FC236}">
                <a16:creationId xmlns:a16="http://schemas.microsoft.com/office/drawing/2014/main" id="{4AF0D771-48AE-8AEF-862A-54D65AC7584E}"/>
              </a:ext>
            </a:extLst>
          </p:cNvPr>
          <p:cNvSpPr txBox="1"/>
          <p:nvPr/>
        </p:nvSpPr>
        <p:spPr>
          <a:xfrm>
            <a:off x="7155707" y="3776989"/>
            <a:ext cx="3979330" cy="2729658"/>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Update your paper based on the feedback you received from the first journal. Update the footnotes according to the new journal’s style guide. </a:t>
            </a:r>
          </a:p>
        </p:txBody>
      </p:sp>
      <p:sp>
        <p:nvSpPr>
          <p:cNvPr id="25" name="TextBox 25">
            <a:extLst>
              <a:ext uri="{FF2B5EF4-FFF2-40B4-BE49-F238E27FC236}">
                <a16:creationId xmlns:a16="http://schemas.microsoft.com/office/drawing/2014/main" id="{9B3A9B48-D600-248F-2428-3740B674AB9B}"/>
              </a:ext>
            </a:extLst>
          </p:cNvPr>
          <p:cNvSpPr txBox="1"/>
          <p:nvPr/>
        </p:nvSpPr>
        <p:spPr>
          <a:xfrm>
            <a:off x="12695297" y="3776989"/>
            <a:ext cx="3979330" cy="411465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Don’t just send an unchanged article to a different journal – you may get one (or both) of the same reviewers!</a:t>
            </a:r>
          </a:p>
          <a:p>
            <a:pPr algn="ctr">
              <a:lnSpc>
                <a:spcPts val="3600"/>
              </a:lnSpc>
            </a:pPr>
            <a:r>
              <a:rPr lang="en-US" sz="2400" dirty="0">
                <a:solidFill>
                  <a:srgbClr val="000000"/>
                </a:solidFill>
                <a:latin typeface="Avenir"/>
                <a:ea typeface="Avenir"/>
                <a:cs typeface="Avenir"/>
                <a:sym typeface="Avenir"/>
              </a:rPr>
              <a:t>The exception is if you didn’t get feedback (e.g., the editor rejected your article because it wasn’t a good fit).</a:t>
            </a:r>
          </a:p>
        </p:txBody>
      </p:sp>
      <p:sp>
        <p:nvSpPr>
          <p:cNvPr id="26" name="Freeform 26">
            <a:extLst>
              <a:ext uri="{FF2B5EF4-FFF2-40B4-BE49-F238E27FC236}">
                <a16:creationId xmlns:a16="http://schemas.microsoft.com/office/drawing/2014/main" id="{ADD790F1-70D1-3202-915E-FA429AD2B5CC}"/>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CC6B7439-EB86-8705-2BBA-B03C9D60901B}"/>
              </a:ext>
            </a:extLst>
          </p:cNvPr>
          <p:cNvSpPr txBox="1"/>
          <p:nvPr/>
        </p:nvSpPr>
        <p:spPr>
          <a:xfrm>
            <a:off x="1028700" y="540591"/>
            <a:ext cx="16230600" cy="923330"/>
          </a:xfrm>
          <a:prstGeom prst="rect">
            <a:avLst/>
          </a:prstGeom>
        </p:spPr>
        <p:txBody>
          <a:bodyPr wrap="square" lIns="0" tIns="0" rIns="0" bIns="0" rtlCol="0" anchor="t">
            <a:spAutoFit/>
          </a:bodyPr>
          <a:lstStyle/>
          <a:p>
            <a:pPr algn="l">
              <a:lnSpc>
                <a:spcPts val="7150"/>
              </a:lnSpc>
            </a:pPr>
            <a:r>
              <a:rPr lang="en-US" sz="6500" b="1" dirty="0">
                <a:solidFill>
                  <a:srgbClr val="FFFFFF"/>
                </a:solidFill>
                <a:latin typeface="Avenir Bold"/>
                <a:ea typeface="Avenir Bold"/>
                <a:cs typeface="Avenir Bold"/>
                <a:sym typeface="Avenir Bold"/>
              </a:rPr>
              <a:t>Revise and resubmit somewhere else </a:t>
            </a:r>
          </a:p>
        </p:txBody>
      </p:sp>
      <p:sp>
        <p:nvSpPr>
          <p:cNvPr id="31" name="TextBox 30">
            <a:extLst>
              <a:ext uri="{FF2B5EF4-FFF2-40B4-BE49-F238E27FC236}">
                <a16:creationId xmlns:a16="http://schemas.microsoft.com/office/drawing/2014/main" id="{037D4CEC-11E8-0F6B-36A2-F03BCFF6EC62}"/>
              </a:ext>
            </a:extLst>
          </p:cNvPr>
          <p:cNvSpPr txBox="1"/>
          <p:nvPr/>
        </p:nvSpPr>
        <p:spPr>
          <a:xfrm>
            <a:off x="1354875" y="3776989"/>
            <a:ext cx="4463143" cy="3745321"/>
          </a:xfrm>
          <a:prstGeom prst="rect">
            <a:avLst/>
          </a:prstGeom>
          <a:noFill/>
        </p:spPr>
        <p:txBody>
          <a:bodyPr wrap="square">
            <a:spAutoFit/>
          </a:bodyPr>
          <a:lstStyle/>
          <a:p>
            <a:pPr algn="ctr">
              <a:lnSpc>
                <a:spcPts val="3600"/>
              </a:lnSpc>
            </a:pPr>
            <a:r>
              <a:rPr lang="en-US" sz="2400" dirty="0">
                <a:solidFill>
                  <a:srgbClr val="000000"/>
                </a:solidFill>
                <a:latin typeface="Avenir"/>
                <a:ea typeface="Avenir"/>
                <a:cs typeface="Avenir"/>
                <a:sym typeface="Avenir"/>
              </a:rPr>
              <a:t>Carefully consider where you will send the revised paper. Make sure it’s a good fit. You may need to make changes </a:t>
            </a:r>
            <a:r>
              <a:rPr kumimoji="0" lang="en-US" sz="2400" b="0" i="0" u="none" strike="noStrike" kern="1200" cap="none" spc="0" normalizeH="0" baseline="0" noProof="0" dirty="0">
                <a:ln>
                  <a:noFill/>
                </a:ln>
                <a:solidFill>
                  <a:srgbClr val="000000"/>
                </a:solidFill>
                <a:effectLst/>
                <a:uLnTx/>
                <a:uFillTx/>
                <a:latin typeface="Avenir"/>
                <a:ea typeface="Avenir"/>
                <a:cs typeface="Avenir"/>
                <a:sym typeface="Avenir"/>
              </a:rPr>
              <a:t>due to the new journal’s emphasis, framing your argument in a different way, for example.</a:t>
            </a:r>
            <a:r>
              <a:rPr lang="en-US" sz="2400" dirty="0">
                <a:solidFill>
                  <a:srgbClr val="000000"/>
                </a:solidFill>
                <a:latin typeface="Avenir"/>
                <a:ea typeface="Avenir"/>
                <a:cs typeface="Avenir"/>
                <a:sym typeface="Avenir"/>
              </a:rPr>
              <a:t> </a:t>
            </a:r>
          </a:p>
        </p:txBody>
      </p:sp>
    </p:spTree>
    <p:extLst>
      <p:ext uri="{BB962C8B-B14F-4D97-AF65-F5344CB8AC3E}">
        <p14:creationId xmlns:p14="http://schemas.microsoft.com/office/powerpoint/2010/main" val="340906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DA27B768-5EA3-AB1E-F869-BC7F3A2AAD6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3BF9A9C-EBD8-5499-271F-5E19A3D7216E}"/>
              </a:ext>
            </a:extLst>
          </p:cNvPr>
          <p:cNvGrpSpPr/>
          <p:nvPr/>
        </p:nvGrpSpPr>
        <p:grpSpPr>
          <a:xfrm>
            <a:off x="1028699" y="2706391"/>
            <a:ext cx="5145932" cy="5438689"/>
            <a:chOff x="0" y="0"/>
            <a:chExt cx="1355307" cy="1432412"/>
          </a:xfrm>
        </p:grpSpPr>
        <p:sp>
          <p:nvSpPr>
            <p:cNvPr id="3" name="Freeform 3">
              <a:extLst>
                <a:ext uri="{FF2B5EF4-FFF2-40B4-BE49-F238E27FC236}">
                  <a16:creationId xmlns:a16="http://schemas.microsoft.com/office/drawing/2014/main" id="{0D664605-095B-5091-F3E9-1D36E4F437B1}"/>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7166D8C5-32BB-FF90-7ED7-D23AD0717781}"/>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97006FB3-C2D3-FF18-2584-0DB40E850BB0}"/>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819CEF76-1715-2B69-1E5B-E1C57B23B42D}"/>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25FBF71A-39BC-661E-2B4E-B593C1F798EF}"/>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3512FDDF-1136-E510-C4E0-706A7CFBBA29}"/>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7B545BCB-02FA-20B9-9CB8-BD6C66DE5258}"/>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2B937819-6C51-178B-7A42-2A0E9CB0A845}"/>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AD2564F4-EBC5-793A-540A-B0C6D5B478B8}"/>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47F2DE89-0DA6-F83E-5EB6-9710CC15276F}"/>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611DAD74-21E3-131F-7FC4-EF1A91CE5E5E}"/>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5A84F4C3-F2D5-C5AB-FE26-94B1CD5875EA}"/>
              </a:ext>
            </a:extLst>
          </p:cNvPr>
          <p:cNvGrpSpPr/>
          <p:nvPr/>
        </p:nvGrpSpPr>
        <p:grpSpPr>
          <a:xfrm>
            <a:off x="12113368" y="2706390"/>
            <a:ext cx="5145932" cy="5438689"/>
            <a:chOff x="0" y="0"/>
            <a:chExt cx="1355307" cy="1432412"/>
          </a:xfrm>
        </p:grpSpPr>
        <p:sp>
          <p:nvSpPr>
            <p:cNvPr id="15" name="Freeform 15">
              <a:extLst>
                <a:ext uri="{FF2B5EF4-FFF2-40B4-BE49-F238E27FC236}">
                  <a16:creationId xmlns:a16="http://schemas.microsoft.com/office/drawing/2014/main" id="{35FF2A9B-674B-C392-8C7D-8857E0E6B988}"/>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a:extLst>
                <a:ext uri="{FF2B5EF4-FFF2-40B4-BE49-F238E27FC236}">
                  <a16:creationId xmlns:a16="http://schemas.microsoft.com/office/drawing/2014/main" id="{03A143FB-23C7-41EE-76BA-FC73E378EC7E}"/>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8546BC37-3056-8409-848B-223248512981}"/>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E482908A-B954-F248-560E-EB3C140C58DB}"/>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A899034E-99F7-5A9B-4596-2C1BDBA827A2}"/>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4910B6A8-2C9E-A9FB-A37F-6D0DB8A37101}"/>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Reality check</a:t>
            </a:r>
          </a:p>
        </p:txBody>
      </p:sp>
      <p:sp>
        <p:nvSpPr>
          <p:cNvPr id="21" name="TextBox 21">
            <a:extLst>
              <a:ext uri="{FF2B5EF4-FFF2-40B4-BE49-F238E27FC236}">
                <a16:creationId xmlns:a16="http://schemas.microsoft.com/office/drawing/2014/main" id="{C5C8B8C0-FB11-2D88-1867-A23A3410E443}"/>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Recycle</a:t>
            </a:r>
          </a:p>
        </p:txBody>
      </p:sp>
      <p:sp>
        <p:nvSpPr>
          <p:cNvPr id="22" name="TextBox 22">
            <a:extLst>
              <a:ext uri="{FF2B5EF4-FFF2-40B4-BE49-F238E27FC236}">
                <a16:creationId xmlns:a16="http://schemas.microsoft.com/office/drawing/2014/main" id="{4216E6A2-765C-82CA-A74B-D03DAC691A93}"/>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Redirect</a:t>
            </a:r>
          </a:p>
        </p:txBody>
      </p:sp>
      <p:sp>
        <p:nvSpPr>
          <p:cNvPr id="23" name="TextBox 23">
            <a:extLst>
              <a:ext uri="{FF2B5EF4-FFF2-40B4-BE49-F238E27FC236}">
                <a16:creationId xmlns:a16="http://schemas.microsoft.com/office/drawing/2014/main" id="{F7378D59-522C-867A-1EAE-8F00798936A5}"/>
              </a:ext>
            </a:extLst>
          </p:cNvPr>
          <p:cNvSpPr txBox="1"/>
          <p:nvPr/>
        </p:nvSpPr>
        <p:spPr>
          <a:xfrm>
            <a:off x="1613373" y="4336416"/>
            <a:ext cx="3979330" cy="421334"/>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 </a:t>
            </a:r>
          </a:p>
        </p:txBody>
      </p:sp>
      <p:sp>
        <p:nvSpPr>
          <p:cNvPr id="24" name="TextBox 24">
            <a:extLst>
              <a:ext uri="{FF2B5EF4-FFF2-40B4-BE49-F238E27FC236}">
                <a16:creationId xmlns:a16="http://schemas.microsoft.com/office/drawing/2014/main" id="{742D72FE-8709-B129-BD12-1D6633BF0098}"/>
              </a:ext>
            </a:extLst>
          </p:cNvPr>
          <p:cNvSpPr txBox="1"/>
          <p:nvPr/>
        </p:nvSpPr>
        <p:spPr>
          <a:xfrm>
            <a:off x="7155707" y="3557439"/>
            <a:ext cx="3979330" cy="411465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Perhaps it can become part of a larger project. Perhaps the methodology can be applied to different material, or the current material needs to be approached in a different way. Perhaps you can rework it for a different audience in another format. </a:t>
            </a:r>
          </a:p>
        </p:txBody>
      </p:sp>
      <p:sp>
        <p:nvSpPr>
          <p:cNvPr id="25" name="TextBox 25">
            <a:extLst>
              <a:ext uri="{FF2B5EF4-FFF2-40B4-BE49-F238E27FC236}">
                <a16:creationId xmlns:a16="http://schemas.microsoft.com/office/drawing/2014/main" id="{F0971996-DD5A-4969-289C-3CB6AFB7838B}"/>
              </a:ext>
            </a:extLst>
          </p:cNvPr>
          <p:cNvSpPr txBox="1"/>
          <p:nvPr/>
        </p:nvSpPr>
        <p:spPr>
          <a:xfrm>
            <a:off x="12695297" y="3589239"/>
            <a:ext cx="3979330" cy="411465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Sometimes it’s best to redirect your energy and move on with new material, but if you do, don’t delete the files!</a:t>
            </a:r>
          </a:p>
          <a:p>
            <a:pPr algn="ctr">
              <a:lnSpc>
                <a:spcPts val="3600"/>
              </a:lnSpc>
            </a:pPr>
            <a:r>
              <a:rPr lang="en-US" sz="2400" dirty="0">
                <a:solidFill>
                  <a:srgbClr val="000000"/>
                </a:solidFill>
                <a:latin typeface="Avenir"/>
                <a:ea typeface="Avenir"/>
                <a:cs typeface="Avenir"/>
                <a:sym typeface="Avenir"/>
              </a:rPr>
              <a:t> Even if you put the project aside for awhile, things have a way of becoming useful down the track.</a:t>
            </a:r>
          </a:p>
        </p:txBody>
      </p:sp>
      <p:sp>
        <p:nvSpPr>
          <p:cNvPr id="26" name="Freeform 26">
            <a:extLst>
              <a:ext uri="{FF2B5EF4-FFF2-40B4-BE49-F238E27FC236}">
                <a16:creationId xmlns:a16="http://schemas.microsoft.com/office/drawing/2014/main" id="{B0399EBF-9240-9A56-4648-C0465C9F15F5}"/>
              </a:ext>
            </a:extLst>
          </p:cNvPr>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6F524A33-D6A1-E737-154E-A7331CF1AA6A}"/>
              </a:ext>
            </a:extLst>
          </p:cNvPr>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dirty="0">
                <a:solidFill>
                  <a:srgbClr val="FFFFFF"/>
                </a:solidFill>
                <a:latin typeface="Avenir Bold"/>
                <a:ea typeface="Avenir Bold"/>
                <a:cs typeface="Avenir Bold"/>
                <a:sym typeface="Avenir Bold"/>
              </a:rPr>
              <a:t>Repurpose</a:t>
            </a:r>
          </a:p>
        </p:txBody>
      </p:sp>
      <p:sp>
        <p:nvSpPr>
          <p:cNvPr id="31" name="TextBox 30">
            <a:extLst>
              <a:ext uri="{FF2B5EF4-FFF2-40B4-BE49-F238E27FC236}">
                <a16:creationId xmlns:a16="http://schemas.microsoft.com/office/drawing/2014/main" id="{3025F392-3567-E336-4DCA-E0517B04AD5A}"/>
              </a:ext>
            </a:extLst>
          </p:cNvPr>
          <p:cNvSpPr txBox="1"/>
          <p:nvPr/>
        </p:nvSpPr>
        <p:spPr>
          <a:xfrm>
            <a:off x="1370093" y="3554627"/>
            <a:ext cx="4463143" cy="1436996"/>
          </a:xfrm>
          <a:prstGeom prst="rect">
            <a:avLst/>
          </a:prstGeom>
          <a:noFill/>
        </p:spPr>
        <p:txBody>
          <a:bodyPr wrap="square">
            <a:spAutoFit/>
          </a:bodyPr>
          <a:lstStyle/>
          <a:p>
            <a:pPr algn="ctr">
              <a:lnSpc>
                <a:spcPts val="3600"/>
              </a:lnSpc>
            </a:pPr>
            <a:r>
              <a:rPr lang="en-US" sz="2400" dirty="0">
                <a:solidFill>
                  <a:srgbClr val="000000"/>
                </a:solidFill>
                <a:latin typeface="Avenir"/>
                <a:ea typeface="Avenir"/>
                <a:cs typeface="Avenir"/>
                <a:sym typeface="Avenir"/>
              </a:rPr>
              <a:t>After several rejections (at least three), think about repurposing your article. </a:t>
            </a:r>
          </a:p>
        </p:txBody>
      </p:sp>
    </p:spTree>
    <p:extLst>
      <p:ext uri="{BB962C8B-B14F-4D97-AF65-F5344CB8AC3E}">
        <p14:creationId xmlns:p14="http://schemas.microsoft.com/office/powerpoint/2010/main" val="366076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220" y="1551310"/>
            <a:ext cx="18288000" cy="9363456"/>
          </a:xfrm>
          <a:custGeom>
            <a:avLst/>
            <a:gdLst/>
            <a:ahLst/>
            <a:cxnLst/>
            <a:rect l="l" t="t" r="r" b="b"/>
            <a:pathLst>
              <a:path w="18288000" h="9363456">
                <a:moveTo>
                  <a:pt x="0" y="0"/>
                </a:moveTo>
                <a:lnTo>
                  <a:pt x="18288000" y="0"/>
                </a:lnTo>
                <a:lnTo>
                  <a:pt x="18288000" y="9363456"/>
                </a:lnTo>
                <a:lnTo>
                  <a:pt x="0" y="9363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dirty="0"/>
          </a:p>
        </p:txBody>
      </p:sp>
      <p:sp>
        <p:nvSpPr>
          <p:cNvPr id="3" name="Freeform 3"/>
          <p:cNvSpPr/>
          <p:nvPr/>
        </p:nvSpPr>
        <p:spPr>
          <a:xfrm>
            <a:off x="13567784" y="8373249"/>
            <a:ext cx="2976307" cy="1244638"/>
          </a:xfrm>
          <a:custGeom>
            <a:avLst/>
            <a:gdLst/>
            <a:ahLst/>
            <a:cxnLst/>
            <a:rect l="l" t="t" r="r" b="b"/>
            <a:pathLst>
              <a:path w="2976307" h="1244638">
                <a:moveTo>
                  <a:pt x="0" y="0"/>
                </a:moveTo>
                <a:lnTo>
                  <a:pt x="2976308" y="0"/>
                </a:lnTo>
                <a:lnTo>
                  <a:pt x="2976308" y="1244638"/>
                </a:lnTo>
                <a:lnTo>
                  <a:pt x="0" y="124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4" name="Freeform 4"/>
          <p:cNvSpPr/>
          <p:nvPr/>
        </p:nvSpPr>
        <p:spPr>
          <a:xfrm>
            <a:off x="1056920" y="4043783"/>
            <a:ext cx="948520" cy="948520"/>
          </a:xfrm>
          <a:custGeom>
            <a:avLst/>
            <a:gdLst/>
            <a:ahLst/>
            <a:cxnLst/>
            <a:rect l="l" t="t" r="r" b="b"/>
            <a:pathLst>
              <a:path w="948520" h="948520">
                <a:moveTo>
                  <a:pt x="0" y="0"/>
                </a:moveTo>
                <a:lnTo>
                  <a:pt x="948520" y="0"/>
                </a:lnTo>
                <a:lnTo>
                  <a:pt x="948520" y="948519"/>
                </a:lnTo>
                <a:lnTo>
                  <a:pt x="0" y="9485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5" name="Freeform 5"/>
          <p:cNvSpPr/>
          <p:nvPr/>
        </p:nvSpPr>
        <p:spPr>
          <a:xfrm>
            <a:off x="1056920" y="6782118"/>
            <a:ext cx="948520" cy="948520"/>
          </a:xfrm>
          <a:custGeom>
            <a:avLst/>
            <a:gdLst/>
            <a:ahLst/>
            <a:cxnLst/>
            <a:rect l="l" t="t" r="r" b="b"/>
            <a:pathLst>
              <a:path w="948520" h="948520">
                <a:moveTo>
                  <a:pt x="0" y="0"/>
                </a:moveTo>
                <a:lnTo>
                  <a:pt x="948520" y="0"/>
                </a:lnTo>
                <a:lnTo>
                  <a:pt x="948520" y="948520"/>
                </a:lnTo>
                <a:lnTo>
                  <a:pt x="0" y="9485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6" name="Freeform 6"/>
          <p:cNvSpPr/>
          <p:nvPr/>
        </p:nvSpPr>
        <p:spPr>
          <a:xfrm>
            <a:off x="1028700" y="5384730"/>
            <a:ext cx="1004960" cy="1004960"/>
          </a:xfrm>
          <a:custGeom>
            <a:avLst/>
            <a:gdLst/>
            <a:ahLst/>
            <a:cxnLst/>
            <a:rect l="l" t="t" r="r" b="b"/>
            <a:pathLst>
              <a:path w="1004960" h="1004960">
                <a:moveTo>
                  <a:pt x="0" y="0"/>
                </a:moveTo>
                <a:lnTo>
                  <a:pt x="1004960" y="0"/>
                </a:lnTo>
                <a:lnTo>
                  <a:pt x="1004960" y="1004960"/>
                </a:lnTo>
                <a:lnTo>
                  <a:pt x="0" y="10049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7" name="TextBox 7"/>
          <p:cNvSpPr txBox="1"/>
          <p:nvPr/>
        </p:nvSpPr>
        <p:spPr>
          <a:xfrm>
            <a:off x="2380155" y="4144132"/>
            <a:ext cx="4729536"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+(02) 8937 5312</a:t>
            </a:r>
          </a:p>
        </p:txBody>
      </p:sp>
      <p:sp>
        <p:nvSpPr>
          <p:cNvPr id="8" name="TextBox 8"/>
          <p:cNvSpPr txBox="1"/>
          <p:nvPr/>
        </p:nvSpPr>
        <p:spPr>
          <a:xfrm>
            <a:off x="2380155" y="5513300"/>
            <a:ext cx="6025628"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emurphy@aut.edu.au</a:t>
            </a:r>
          </a:p>
        </p:txBody>
      </p:sp>
      <p:sp>
        <p:nvSpPr>
          <p:cNvPr id="9" name="TextBox 9"/>
          <p:cNvSpPr txBox="1"/>
          <p:nvPr/>
        </p:nvSpPr>
        <p:spPr>
          <a:xfrm>
            <a:off x="2380155" y="6882468"/>
            <a:ext cx="4729536"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aut.edu.au</a:t>
            </a:r>
          </a:p>
        </p:txBody>
      </p:sp>
      <p:sp>
        <p:nvSpPr>
          <p:cNvPr id="10" name="TextBox 10"/>
          <p:cNvSpPr txBox="1"/>
          <p:nvPr/>
        </p:nvSpPr>
        <p:spPr>
          <a:xfrm>
            <a:off x="1080107" y="2163444"/>
            <a:ext cx="16184226" cy="923330"/>
          </a:xfrm>
          <a:prstGeom prst="rect">
            <a:avLst/>
          </a:prstGeom>
        </p:spPr>
        <p:txBody>
          <a:bodyPr lIns="0" tIns="0" rIns="0" bIns="0" rtlCol="0" anchor="t">
            <a:spAutoFit/>
          </a:bodyPr>
          <a:lstStyle/>
          <a:p>
            <a:pPr marL="0" marR="0" lvl="0" indent="0" algn="l" defTabSz="914400" rtl="0" eaLnBrk="1" fontAlgn="auto" latinLnBrk="0" hangingPunct="1">
              <a:lnSpc>
                <a:spcPts val="3639"/>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venir"/>
              <a:ea typeface="Avenir"/>
              <a:cs typeface="Avenir"/>
              <a:sym typeface="Avenir"/>
            </a:endParaRPr>
          </a:p>
          <a:p>
            <a:pPr marL="0" marR="0" lvl="0" indent="0" algn="l" defTabSz="914400" rtl="0" eaLnBrk="1" fontAlgn="auto" latinLnBrk="0" hangingPunct="1">
              <a:lnSpc>
                <a:spcPts val="3639"/>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venir"/>
                <a:ea typeface="Avenir"/>
                <a:cs typeface="Avenir"/>
                <a:sym typeface="Avenir"/>
              </a:rPr>
              <a:t>Please feel free to contact me if you have any questions or concerns.</a:t>
            </a:r>
          </a:p>
        </p:txBody>
      </p:sp>
      <p:sp>
        <p:nvSpPr>
          <p:cNvPr id="11" name="TextBox 11"/>
          <p:cNvSpPr txBox="1"/>
          <p:nvPr/>
        </p:nvSpPr>
        <p:spPr>
          <a:xfrm>
            <a:off x="1028700" y="962025"/>
            <a:ext cx="12903331" cy="1054100"/>
          </a:xfrm>
          <a:prstGeom prst="rect">
            <a:avLst/>
          </a:prstGeom>
        </p:spPr>
        <p:txBody>
          <a:bodyPr lIns="0" tIns="0" rIns="0" bIns="0" rtlCol="0" anchor="t">
            <a:spAutoFit/>
          </a:bodyPr>
          <a:lstStyle/>
          <a:p>
            <a:pPr algn="l">
              <a:lnSpc>
                <a:spcPts val="7150"/>
              </a:lnSpc>
            </a:pPr>
            <a:r>
              <a:rPr lang="en-US" sz="6500" b="1">
                <a:solidFill>
                  <a:srgbClr val="27615A"/>
                </a:solidFill>
                <a:latin typeface="Avenir Bold"/>
                <a:ea typeface="Avenir Bold"/>
                <a:cs typeface="Avenir Bold"/>
                <a:sym typeface="Avenir Bold"/>
              </a:rPr>
              <a:t>Contact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93ABB7-BFA1-CDCC-EA8E-4375263651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A2EEDE-C689-8B3C-ED68-6B26F9233637}"/>
              </a:ext>
            </a:extLst>
          </p:cNvPr>
          <p:cNvGrpSpPr/>
          <p:nvPr/>
        </p:nvGrpSpPr>
        <p:grpSpPr>
          <a:xfrm>
            <a:off x="-268155" y="-236438"/>
            <a:ext cx="18824309" cy="10759875"/>
            <a:chOff x="0" y="0"/>
            <a:chExt cx="2554745" cy="1460278"/>
          </a:xfrm>
        </p:grpSpPr>
        <p:sp>
          <p:nvSpPr>
            <p:cNvPr id="3" name="Freeform 3">
              <a:extLst>
                <a:ext uri="{FF2B5EF4-FFF2-40B4-BE49-F238E27FC236}">
                  <a16:creationId xmlns:a16="http://schemas.microsoft.com/office/drawing/2014/main" id="{CCA963FE-929F-9CFB-E680-3FFFE32EFFD1}"/>
                </a:ext>
              </a:extLst>
            </p:cNvPr>
            <p:cNvSpPr/>
            <p:nvPr/>
          </p:nvSpPr>
          <p:spPr>
            <a:xfrm>
              <a:off x="0" y="0"/>
              <a:ext cx="2554745" cy="1460278"/>
            </a:xfrm>
            <a:custGeom>
              <a:avLst/>
              <a:gdLst/>
              <a:ahLst/>
              <a:cxnLst/>
              <a:rect l="l" t="t" r="r" b="b"/>
              <a:pathLst>
                <a:path w="2554745" h="1460278">
                  <a:moveTo>
                    <a:pt x="0" y="0"/>
                  </a:moveTo>
                  <a:lnTo>
                    <a:pt x="2554745" y="0"/>
                  </a:lnTo>
                  <a:lnTo>
                    <a:pt x="2554745" y="1460278"/>
                  </a:lnTo>
                  <a:lnTo>
                    <a:pt x="0" y="1460278"/>
                  </a:lnTo>
                  <a:close/>
                </a:path>
              </a:pathLst>
            </a:custGeom>
            <a:blipFill>
              <a:blip r:embed="rId2"/>
              <a:stretch>
                <a:fillRect t="-8316" b="-8316"/>
              </a:stretch>
            </a:blipFill>
          </p:spPr>
          <p:txBody>
            <a:bodyPr/>
            <a:lstStyle/>
            <a:p>
              <a:endParaRPr lang="en-AU"/>
            </a:p>
          </p:txBody>
        </p:sp>
      </p:grpSp>
      <p:grpSp>
        <p:nvGrpSpPr>
          <p:cNvPr id="4" name="Group 4">
            <a:extLst>
              <a:ext uri="{FF2B5EF4-FFF2-40B4-BE49-F238E27FC236}">
                <a16:creationId xmlns:a16="http://schemas.microsoft.com/office/drawing/2014/main" id="{99AAA434-86EE-13FE-0181-B704565697F0}"/>
              </a:ext>
            </a:extLst>
          </p:cNvPr>
          <p:cNvGrpSpPr/>
          <p:nvPr/>
        </p:nvGrpSpPr>
        <p:grpSpPr>
          <a:xfrm>
            <a:off x="-268156" y="-236438"/>
            <a:ext cx="18824309" cy="10759875"/>
            <a:chOff x="0" y="0"/>
            <a:chExt cx="4957843" cy="2833877"/>
          </a:xfrm>
        </p:grpSpPr>
        <p:sp>
          <p:nvSpPr>
            <p:cNvPr id="5" name="Freeform 5">
              <a:extLst>
                <a:ext uri="{FF2B5EF4-FFF2-40B4-BE49-F238E27FC236}">
                  <a16:creationId xmlns:a16="http://schemas.microsoft.com/office/drawing/2014/main" id="{AE3656EE-2C51-D5E9-A604-91BA21F6DD8F}"/>
                </a:ext>
              </a:extLst>
            </p:cNvPr>
            <p:cNvSpPr/>
            <p:nvPr/>
          </p:nvSpPr>
          <p:spPr>
            <a:xfrm>
              <a:off x="0" y="0"/>
              <a:ext cx="4957843" cy="2833877"/>
            </a:xfrm>
            <a:custGeom>
              <a:avLst/>
              <a:gdLst/>
              <a:ahLst/>
              <a:cxnLst/>
              <a:rect l="l" t="t" r="r" b="b"/>
              <a:pathLst>
                <a:path w="4957843" h="2833877">
                  <a:moveTo>
                    <a:pt x="0" y="0"/>
                  </a:moveTo>
                  <a:lnTo>
                    <a:pt x="4957843" y="0"/>
                  </a:lnTo>
                  <a:lnTo>
                    <a:pt x="4957843" y="2833877"/>
                  </a:lnTo>
                  <a:lnTo>
                    <a:pt x="0" y="2833877"/>
                  </a:lnTo>
                  <a:close/>
                </a:path>
              </a:pathLst>
            </a:custGeom>
            <a:solidFill>
              <a:srgbClr val="27615A">
                <a:alpha val="85882"/>
              </a:srgbClr>
            </a:solidFill>
          </p:spPr>
          <p:txBody>
            <a:bodyPr/>
            <a:lstStyle/>
            <a:p>
              <a:endParaRPr lang="en-AU"/>
            </a:p>
          </p:txBody>
        </p:sp>
        <p:sp>
          <p:nvSpPr>
            <p:cNvPr id="6" name="TextBox 6">
              <a:extLst>
                <a:ext uri="{FF2B5EF4-FFF2-40B4-BE49-F238E27FC236}">
                  <a16:creationId xmlns:a16="http://schemas.microsoft.com/office/drawing/2014/main" id="{2DC6677C-9A34-0A55-EA16-F71E6FB474D3}"/>
                </a:ext>
              </a:extLst>
            </p:cNvPr>
            <p:cNvSpPr txBox="1"/>
            <p:nvPr/>
          </p:nvSpPr>
          <p:spPr>
            <a:xfrm>
              <a:off x="0" y="-38100"/>
              <a:ext cx="4957843" cy="2871977"/>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EEA078E9-171C-B357-E2A8-DFC5749A76DE}"/>
              </a:ext>
            </a:extLst>
          </p:cNvPr>
          <p:cNvSpPr txBox="1"/>
          <p:nvPr/>
        </p:nvSpPr>
        <p:spPr>
          <a:xfrm>
            <a:off x="1822482" y="2570796"/>
            <a:ext cx="14643036" cy="3996479"/>
          </a:xfrm>
          <a:prstGeom prst="rect">
            <a:avLst/>
          </a:prstGeom>
        </p:spPr>
        <p:txBody>
          <a:bodyPr lIns="0" tIns="0" rIns="0" bIns="0" rtlCol="0" anchor="t">
            <a:spAutoFit/>
          </a:bodyPr>
          <a:lstStyle/>
          <a:p>
            <a:pPr algn="ctr">
              <a:lnSpc>
                <a:spcPct val="150000"/>
              </a:lnSpc>
            </a:pPr>
            <a:r>
              <a:rPr lang="en-US" sz="6000" dirty="0">
                <a:solidFill>
                  <a:srgbClr val="FFFFFF"/>
                </a:solidFill>
                <a:latin typeface="Avenir"/>
                <a:ea typeface="Avenir"/>
                <a:cs typeface="Avenir"/>
                <a:sym typeface="Avenir"/>
              </a:rPr>
              <a:t>“I only write when I am inspired. Fortunately, I am inspired at 9 o’clock every morning.”</a:t>
            </a:r>
          </a:p>
        </p:txBody>
      </p:sp>
      <p:sp>
        <p:nvSpPr>
          <p:cNvPr id="8" name="Freeform 8">
            <a:extLst>
              <a:ext uri="{FF2B5EF4-FFF2-40B4-BE49-F238E27FC236}">
                <a16:creationId xmlns:a16="http://schemas.microsoft.com/office/drawing/2014/main" id="{6C25C9F7-BA83-A7EC-D05D-88B1AD7928B7}"/>
              </a:ext>
            </a:extLst>
          </p:cNvPr>
          <p:cNvSpPr/>
          <p:nvPr/>
        </p:nvSpPr>
        <p:spPr>
          <a:xfrm>
            <a:off x="1028700" y="85450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1" name="TextBox 10">
            <a:extLst>
              <a:ext uri="{FF2B5EF4-FFF2-40B4-BE49-F238E27FC236}">
                <a16:creationId xmlns:a16="http://schemas.microsoft.com/office/drawing/2014/main" id="{136FA369-59F6-08D3-EF2C-15854D083155}"/>
              </a:ext>
            </a:extLst>
          </p:cNvPr>
          <p:cNvSpPr txBox="1"/>
          <p:nvPr/>
        </p:nvSpPr>
        <p:spPr>
          <a:xfrm>
            <a:off x="6229885" y="7151009"/>
            <a:ext cx="9588380" cy="884986"/>
          </a:xfrm>
          <a:prstGeom prst="rect">
            <a:avLst/>
          </a:prstGeom>
          <a:noFill/>
        </p:spPr>
        <p:txBody>
          <a:bodyPr wrap="square">
            <a:spAutoFit/>
          </a:bodyPr>
          <a:lstStyle/>
          <a:p>
            <a:pPr algn="r">
              <a:lnSpc>
                <a:spcPts val="7150"/>
              </a:lnSpc>
            </a:pPr>
            <a:r>
              <a:rPr lang="en-US" sz="3200" dirty="0">
                <a:solidFill>
                  <a:srgbClr val="FFFFFF"/>
                </a:solidFill>
                <a:latin typeface="Avenir"/>
                <a:ea typeface="Avenir"/>
                <a:cs typeface="Avenir"/>
                <a:sym typeface="Avenir"/>
              </a:rPr>
              <a:t>Attributed to William Faulkner</a:t>
            </a:r>
          </a:p>
        </p:txBody>
      </p:sp>
    </p:spTree>
    <p:extLst>
      <p:ext uri="{BB962C8B-B14F-4D97-AF65-F5344CB8AC3E}">
        <p14:creationId xmlns:p14="http://schemas.microsoft.com/office/powerpoint/2010/main" val="253609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268155" y="-236438"/>
            <a:ext cx="18824309" cy="10759875"/>
            <a:chOff x="0" y="0"/>
            <a:chExt cx="2554745" cy="1460278"/>
          </a:xfrm>
        </p:grpSpPr>
        <p:sp>
          <p:nvSpPr>
            <p:cNvPr id="3" name="Freeform 3"/>
            <p:cNvSpPr/>
            <p:nvPr/>
          </p:nvSpPr>
          <p:spPr>
            <a:xfrm>
              <a:off x="0" y="0"/>
              <a:ext cx="2554745" cy="1460278"/>
            </a:xfrm>
            <a:custGeom>
              <a:avLst/>
              <a:gdLst/>
              <a:ahLst/>
              <a:cxnLst/>
              <a:rect l="l" t="t" r="r" b="b"/>
              <a:pathLst>
                <a:path w="2554745" h="1460278">
                  <a:moveTo>
                    <a:pt x="0" y="0"/>
                  </a:moveTo>
                  <a:lnTo>
                    <a:pt x="2554745" y="0"/>
                  </a:lnTo>
                  <a:lnTo>
                    <a:pt x="2554745" y="1460278"/>
                  </a:lnTo>
                  <a:lnTo>
                    <a:pt x="0" y="1460278"/>
                  </a:lnTo>
                  <a:close/>
                </a:path>
              </a:pathLst>
            </a:custGeom>
            <a:blipFill>
              <a:blip r:embed="rId2"/>
              <a:stretch>
                <a:fillRect t="-8316" b="-8316"/>
              </a:stretch>
            </a:blipFill>
          </p:spPr>
          <p:txBody>
            <a:bodyPr/>
            <a:lstStyle/>
            <a:p>
              <a:endParaRPr lang="en-AU"/>
            </a:p>
          </p:txBody>
        </p:sp>
      </p:grpSp>
      <p:grpSp>
        <p:nvGrpSpPr>
          <p:cNvPr id="4" name="Group 4"/>
          <p:cNvGrpSpPr/>
          <p:nvPr/>
        </p:nvGrpSpPr>
        <p:grpSpPr>
          <a:xfrm>
            <a:off x="-268156" y="-236438"/>
            <a:ext cx="18824309" cy="10759875"/>
            <a:chOff x="0" y="0"/>
            <a:chExt cx="4957843" cy="2833877"/>
          </a:xfrm>
        </p:grpSpPr>
        <p:sp>
          <p:nvSpPr>
            <p:cNvPr id="5" name="Freeform 5"/>
            <p:cNvSpPr/>
            <p:nvPr/>
          </p:nvSpPr>
          <p:spPr>
            <a:xfrm>
              <a:off x="0" y="0"/>
              <a:ext cx="4957843" cy="2833877"/>
            </a:xfrm>
            <a:custGeom>
              <a:avLst/>
              <a:gdLst/>
              <a:ahLst/>
              <a:cxnLst/>
              <a:rect l="l" t="t" r="r" b="b"/>
              <a:pathLst>
                <a:path w="4957843" h="2833877">
                  <a:moveTo>
                    <a:pt x="0" y="0"/>
                  </a:moveTo>
                  <a:lnTo>
                    <a:pt x="4957843" y="0"/>
                  </a:lnTo>
                  <a:lnTo>
                    <a:pt x="4957843" y="2833877"/>
                  </a:lnTo>
                  <a:lnTo>
                    <a:pt x="0" y="2833877"/>
                  </a:lnTo>
                  <a:close/>
                </a:path>
              </a:pathLst>
            </a:custGeom>
            <a:solidFill>
              <a:srgbClr val="27615A">
                <a:alpha val="85882"/>
              </a:srgbClr>
            </a:solidFill>
          </p:spPr>
          <p:txBody>
            <a:bodyPr/>
            <a:lstStyle/>
            <a:p>
              <a:endParaRPr lang="en-AU"/>
            </a:p>
          </p:txBody>
        </p:sp>
        <p:sp>
          <p:nvSpPr>
            <p:cNvPr id="6" name="TextBox 6"/>
            <p:cNvSpPr txBox="1"/>
            <p:nvPr/>
          </p:nvSpPr>
          <p:spPr>
            <a:xfrm>
              <a:off x="0" y="-38100"/>
              <a:ext cx="4957843" cy="2871977"/>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22482" y="2570796"/>
            <a:ext cx="14643036" cy="4305153"/>
          </a:xfrm>
          <a:prstGeom prst="rect">
            <a:avLst/>
          </a:prstGeom>
        </p:spPr>
        <p:txBody>
          <a:bodyPr lIns="0" tIns="0" rIns="0" bIns="0" rtlCol="0" anchor="t">
            <a:spAutoFit/>
          </a:bodyPr>
          <a:lstStyle/>
          <a:p>
            <a:pPr algn="ctr">
              <a:lnSpc>
                <a:spcPct val="150000"/>
              </a:lnSpc>
            </a:pPr>
            <a:r>
              <a:rPr lang="en-US" sz="4800" dirty="0">
                <a:solidFill>
                  <a:srgbClr val="FFFFFF"/>
                </a:solidFill>
                <a:latin typeface="Avenir"/>
                <a:ea typeface="Avenir"/>
                <a:cs typeface="Avenir"/>
                <a:sym typeface="Avenir"/>
              </a:rPr>
              <a:t>“It is </a:t>
            </a:r>
            <a:r>
              <a:rPr lang="en-US" sz="4800" dirty="0" err="1">
                <a:solidFill>
                  <a:srgbClr val="FFFFFF"/>
                </a:solidFill>
                <a:latin typeface="Avenir"/>
                <a:ea typeface="Avenir"/>
                <a:cs typeface="Avenir"/>
                <a:sym typeface="Avenir"/>
              </a:rPr>
              <a:t>methodicalness</a:t>
            </a:r>
            <a:r>
              <a:rPr lang="en-US" sz="4800" dirty="0">
                <a:solidFill>
                  <a:srgbClr val="FFFFFF"/>
                </a:solidFill>
                <a:latin typeface="Avenir"/>
                <a:ea typeface="Avenir"/>
                <a:cs typeface="Avenir"/>
                <a:sym typeface="Avenir"/>
              </a:rPr>
              <a:t> and routinization that help us produce theses, dissertations and books. And it is the time schedule and the timetable that help us bring them into our writing.”</a:t>
            </a:r>
          </a:p>
        </p:txBody>
      </p:sp>
      <p:sp>
        <p:nvSpPr>
          <p:cNvPr id="8" name="Freeform 8"/>
          <p:cNvSpPr/>
          <p:nvPr/>
        </p:nvSpPr>
        <p:spPr>
          <a:xfrm>
            <a:off x="1028700" y="85450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1" name="TextBox 10">
            <a:extLst>
              <a:ext uri="{FF2B5EF4-FFF2-40B4-BE49-F238E27FC236}">
                <a16:creationId xmlns:a16="http://schemas.microsoft.com/office/drawing/2014/main" id="{E5A9FB33-E1AB-7C20-2FE5-D7E2F41FED9E}"/>
              </a:ext>
            </a:extLst>
          </p:cNvPr>
          <p:cNvSpPr txBox="1"/>
          <p:nvPr/>
        </p:nvSpPr>
        <p:spPr>
          <a:xfrm>
            <a:off x="6229885" y="7151009"/>
            <a:ext cx="9588380" cy="884986"/>
          </a:xfrm>
          <a:prstGeom prst="rect">
            <a:avLst/>
          </a:prstGeom>
          <a:noFill/>
        </p:spPr>
        <p:txBody>
          <a:bodyPr wrap="square">
            <a:spAutoFit/>
          </a:bodyPr>
          <a:lstStyle/>
          <a:p>
            <a:pPr algn="r">
              <a:lnSpc>
                <a:spcPts val="7150"/>
              </a:lnSpc>
            </a:pPr>
            <a:r>
              <a:rPr lang="en-US" sz="3200" dirty="0">
                <a:solidFill>
                  <a:srgbClr val="FFFFFF"/>
                </a:solidFill>
                <a:latin typeface="Avenir"/>
                <a:ea typeface="Avenir"/>
                <a:cs typeface="Avenir"/>
                <a:sym typeface="Avenir"/>
              </a:rPr>
              <a:t>Eviatar Zerubavel, The Clockwork Muse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0625" y="4398002"/>
            <a:ext cx="16068675" cy="0"/>
          </a:xfrm>
          <a:prstGeom prst="line">
            <a:avLst/>
          </a:prstGeom>
          <a:ln w="66675" cap="rnd">
            <a:solidFill>
              <a:srgbClr val="27615A"/>
            </a:solidFill>
            <a:prstDash val="solid"/>
            <a:headEnd type="none" w="sm" len="sm"/>
            <a:tailEnd type="none" w="sm" len="sm"/>
          </a:ln>
        </p:spPr>
        <p:txBody>
          <a:bodyPr/>
          <a:lstStyle/>
          <a:p>
            <a:endParaRPr lang="en-AU"/>
          </a:p>
        </p:txBody>
      </p:sp>
      <p:grpSp>
        <p:nvGrpSpPr>
          <p:cNvPr id="3" name="Group 3"/>
          <p:cNvGrpSpPr/>
          <p:nvPr/>
        </p:nvGrpSpPr>
        <p:grpSpPr>
          <a:xfrm>
            <a:off x="1028700" y="4236077"/>
            <a:ext cx="323850" cy="323850"/>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615A"/>
            </a:solidFill>
          </p:spPr>
          <p:txBody>
            <a:bodyPr/>
            <a:lstStyle/>
            <a:p>
              <a:endParaRPr lang="en-AU"/>
            </a:p>
          </p:txBody>
        </p:sp>
      </p:grpSp>
      <p:grpSp>
        <p:nvGrpSpPr>
          <p:cNvPr id="5" name="Group 5"/>
          <p:cNvGrpSpPr/>
          <p:nvPr/>
        </p:nvGrpSpPr>
        <p:grpSpPr>
          <a:xfrm>
            <a:off x="8982075" y="4247688"/>
            <a:ext cx="323850" cy="323850"/>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615A"/>
            </a:solidFill>
          </p:spPr>
          <p:txBody>
            <a:bodyPr/>
            <a:lstStyle/>
            <a:p>
              <a:endParaRPr lang="en-AU"/>
            </a:p>
          </p:txBody>
        </p:sp>
      </p:grpSp>
      <p:grpSp>
        <p:nvGrpSpPr>
          <p:cNvPr id="7" name="Group 7"/>
          <p:cNvGrpSpPr/>
          <p:nvPr/>
        </p:nvGrpSpPr>
        <p:grpSpPr>
          <a:xfrm>
            <a:off x="17223104" y="4247688"/>
            <a:ext cx="323850" cy="32385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7615A"/>
            </a:solidFill>
          </p:spPr>
          <p:txBody>
            <a:bodyPr/>
            <a:lstStyle/>
            <a:p>
              <a:endParaRPr lang="en-AU"/>
            </a:p>
          </p:txBody>
        </p:sp>
      </p:grpSp>
      <p:grpSp>
        <p:nvGrpSpPr>
          <p:cNvPr id="9" name="Group 9"/>
          <p:cNvGrpSpPr/>
          <p:nvPr/>
        </p:nvGrpSpPr>
        <p:grpSpPr>
          <a:xfrm>
            <a:off x="-262389" y="-221332"/>
            <a:ext cx="18812778" cy="2644621"/>
            <a:chOff x="0" y="0"/>
            <a:chExt cx="4954806" cy="696526"/>
          </a:xfrm>
        </p:grpSpPr>
        <p:sp>
          <p:nvSpPr>
            <p:cNvPr id="10" name="Freeform 10"/>
            <p:cNvSpPr/>
            <p:nvPr/>
          </p:nvSpPr>
          <p:spPr>
            <a:xfrm>
              <a:off x="0" y="0"/>
              <a:ext cx="4954806" cy="696526"/>
            </a:xfrm>
            <a:custGeom>
              <a:avLst/>
              <a:gdLst/>
              <a:ahLst/>
              <a:cxnLst/>
              <a:rect l="l" t="t" r="r" b="b"/>
              <a:pathLst>
                <a:path w="4954806" h="696526">
                  <a:moveTo>
                    <a:pt x="0" y="0"/>
                  </a:moveTo>
                  <a:lnTo>
                    <a:pt x="4954806" y="0"/>
                  </a:lnTo>
                  <a:lnTo>
                    <a:pt x="4954806" y="696526"/>
                  </a:lnTo>
                  <a:lnTo>
                    <a:pt x="0" y="696526"/>
                  </a:lnTo>
                  <a:close/>
                </a:path>
              </a:pathLst>
            </a:custGeom>
            <a:solidFill>
              <a:srgbClr val="27615A"/>
            </a:solidFill>
          </p:spPr>
          <p:txBody>
            <a:bodyPr/>
            <a:lstStyle/>
            <a:p>
              <a:endParaRPr lang="en-AU"/>
            </a:p>
          </p:txBody>
        </p:sp>
        <p:sp>
          <p:nvSpPr>
            <p:cNvPr id="11" name="TextBox 11"/>
            <p:cNvSpPr txBox="1"/>
            <p:nvPr/>
          </p:nvSpPr>
          <p:spPr>
            <a:xfrm>
              <a:off x="0" y="-38100"/>
              <a:ext cx="4954806" cy="73462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190625" y="4982297"/>
            <a:ext cx="1566975" cy="433837"/>
          </a:xfrm>
          <a:prstGeom prst="rect">
            <a:avLst/>
          </a:prstGeom>
        </p:spPr>
        <p:txBody>
          <a:bodyPr wrap="square" lIns="0" tIns="0" rIns="0" bIns="0" rtlCol="0" anchor="t">
            <a:spAutoFit/>
          </a:bodyPr>
          <a:lstStyle/>
          <a:p>
            <a:pPr marL="0" lvl="0" indent="0" algn="l">
              <a:lnSpc>
                <a:spcPts val="3639"/>
              </a:lnSpc>
              <a:spcBef>
                <a:spcPct val="0"/>
              </a:spcBef>
            </a:pPr>
            <a:r>
              <a:rPr lang="en-US" sz="2799" b="1" dirty="0">
                <a:solidFill>
                  <a:srgbClr val="2C302E"/>
                </a:solidFill>
                <a:latin typeface="Avenir Bold"/>
                <a:ea typeface="Avenir Bold"/>
                <a:cs typeface="Avenir Bold"/>
                <a:sym typeface="Avenir Bold"/>
              </a:rPr>
              <a:t>TRACK</a:t>
            </a:r>
          </a:p>
        </p:txBody>
      </p:sp>
      <p:sp>
        <p:nvSpPr>
          <p:cNvPr id="14" name="TextBox 14"/>
          <p:cNvSpPr txBox="1"/>
          <p:nvPr/>
        </p:nvSpPr>
        <p:spPr>
          <a:xfrm>
            <a:off x="1190625" y="5641681"/>
            <a:ext cx="3113465" cy="714876"/>
          </a:xfrm>
          <a:prstGeom prst="rect">
            <a:avLst/>
          </a:prstGeom>
        </p:spPr>
        <p:txBody>
          <a:bodyPr lIns="0" tIns="0" rIns="0" bIns="0" rtlCol="0" anchor="t">
            <a:spAutoFit/>
          </a:bodyPr>
          <a:lstStyle/>
          <a:p>
            <a:pPr marL="0" lvl="0" indent="0" algn="l">
              <a:lnSpc>
                <a:spcPts val="2866"/>
              </a:lnSpc>
              <a:spcBef>
                <a:spcPct val="0"/>
              </a:spcBef>
            </a:pPr>
            <a:r>
              <a:rPr lang="en-US" sz="2047" dirty="0">
                <a:solidFill>
                  <a:srgbClr val="2C302E"/>
                </a:solidFill>
                <a:latin typeface="Avenir"/>
                <a:ea typeface="Avenir"/>
                <a:cs typeface="Avenir"/>
                <a:sym typeface="Avenir"/>
              </a:rPr>
              <a:t>Track your time and see where it goes</a:t>
            </a:r>
          </a:p>
        </p:txBody>
      </p:sp>
      <p:sp>
        <p:nvSpPr>
          <p:cNvPr id="15" name="TextBox 15"/>
          <p:cNvSpPr txBox="1"/>
          <p:nvPr/>
        </p:nvSpPr>
        <p:spPr>
          <a:xfrm>
            <a:off x="8152086" y="4976456"/>
            <a:ext cx="1983827" cy="433837"/>
          </a:xfrm>
          <a:prstGeom prst="rect">
            <a:avLst/>
          </a:prstGeom>
        </p:spPr>
        <p:txBody>
          <a:bodyPr wrap="square" lIns="0" tIns="0" rIns="0" bIns="0" rtlCol="0" anchor="t">
            <a:spAutoFit/>
          </a:bodyPr>
          <a:lstStyle/>
          <a:p>
            <a:pPr marL="0" lvl="0" indent="0" algn="ctr">
              <a:lnSpc>
                <a:spcPts val="3639"/>
              </a:lnSpc>
              <a:spcBef>
                <a:spcPct val="0"/>
              </a:spcBef>
            </a:pPr>
            <a:r>
              <a:rPr lang="en-US" sz="2799" b="1" dirty="0">
                <a:solidFill>
                  <a:srgbClr val="2C302E"/>
                </a:solidFill>
                <a:latin typeface="Avenir Bold"/>
                <a:ea typeface="Avenir Bold"/>
                <a:cs typeface="Avenir Bold"/>
                <a:sym typeface="Avenir Bold"/>
              </a:rPr>
              <a:t>SCHEDULE</a:t>
            </a:r>
          </a:p>
        </p:txBody>
      </p:sp>
      <p:sp>
        <p:nvSpPr>
          <p:cNvPr id="16" name="TextBox 16"/>
          <p:cNvSpPr txBox="1"/>
          <p:nvPr/>
        </p:nvSpPr>
        <p:spPr>
          <a:xfrm>
            <a:off x="4793456" y="4976456"/>
            <a:ext cx="1829700" cy="433837"/>
          </a:xfrm>
          <a:prstGeom prst="rect">
            <a:avLst/>
          </a:prstGeom>
        </p:spPr>
        <p:txBody>
          <a:bodyPr wrap="square" lIns="0" tIns="0" rIns="0" bIns="0" rtlCol="0" anchor="t">
            <a:spAutoFit/>
          </a:bodyPr>
          <a:lstStyle/>
          <a:p>
            <a:pPr marL="0" lvl="0" indent="0" algn="ctr">
              <a:lnSpc>
                <a:spcPts val="3639"/>
              </a:lnSpc>
              <a:spcBef>
                <a:spcPct val="0"/>
              </a:spcBef>
            </a:pPr>
            <a:r>
              <a:rPr lang="en-US" sz="2799" b="1" dirty="0">
                <a:solidFill>
                  <a:srgbClr val="2C302E"/>
                </a:solidFill>
                <a:latin typeface="Avenir Bold"/>
                <a:ea typeface="Avenir Bold"/>
                <a:cs typeface="Avenir Bold"/>
                <a:sym typeface="Avenir Bold"/>
              </a:rPr>
              <a:t>REFLECT</a:t>
            </a:r>
          </a:p>
        </p:txBody>
      </p:sp>
      <p:sp>
        <p:nvSpPr>
          <p:cNvPr id="17" name="TextBox 17"/>
          <p:cNvSpPr txBox="1"/>
          <p:nvPr/>
        </p:nvSpPr>
        <p:spPr>
          <a:xfrm>
            <a:off x="7562443" y="5641680"/>
            <a:ext cx="3163114" cy="714876"/>
          </a:xfrm>
          <a:prstGeom prst="rect">
            <a:avLst/>
          </a:prstGeom>
        </p:spPr>
        <p:txBody>
          <a:bodyPr lIns="0" tIns="0" rIns="0" bIns="0" rtlCol="0" anchor="t">
            <a:spAutoFit/>
          </a:bodyPr>
          <a:lstStyle/>
          <a:p>
            <a:pPr marL="0" lvl="0" indent="0" algn="ctr">
              <a:lnSpc>
                <a:spcPts val="2866"/>
              </a:lnSpc>
              <a:spcBef>
                <a:spcPct val="0"/>
              </a:spcBef>
            </a:pPr>
            <a:r>
              <a:rPr lang="en-US" sz="2047">
                <a:solidFill>
                  <a:srgbClr val="2C302E"/>
                </a:solidFill>
                <a:latin typeface="Avenir"/>
                <a:ea typeface="Avenir"/>
                <a:cs typeface="Avenir"/>
                <a:sym typeface="Avenir"/>
              </a:rPr>
              <a:t>Draw up a realistic ideal schedule</a:t>
            </a:r>
          </a:p>
        </p:txBody>
      </p:sp>
      <p:sp>
        <p:nvSpPr>
          <p:cNvPr id="18" name="TextBox 18"/>
          <p:cNvSpPr txBox="1"/>
          <p:nvPr/>
        </p:nvSpPr>
        <p:spPr>
          <a:xfrm>
            <a:off x="14250835" y="5641681"/>
            <a:ext cx="3113465" cy="1086772"/>
          </a:xfrm>
          <a:prstGeom prst="rect">
            <a:avLst/>
          </a:prstGeom>
        </p:spPr>
        <p:txBody>
          <a:bodyPr lIns="0" tIns="0" rIns="0" bIns="0" rtlCol="0" anchor="t">
            <a:spAutoFit/>
          </a:bodyPr>
          <a:lstStyle/>
          <a:p>
            <a:pPr marL="0" lvl="0" indent="0" algn="r">
              <a:lnSpc>
                <a:spcPts val="2866"/>
              </a:lnSpc>
              <a:spcBef>
                <a:spcPct val="0"/>
              </a:spcBef>
            </a:pPr>
            <a:r>
              <a:rPr lang="en-US" sz="2047" dirty="0">
                <a:solidFill>
                  <a:srgbClr val="2C302E"/>
                </a:solidFill>
                <a:latin typeface="Avenir"/>
                <a:ea typeface="Avenir"/>
                <a:cs typeface="Avenir"/>
                <a:sym typeface="Avenir"/>
              </a:rPr>
              <a:t>Make changes based on what worked and what didn’t</a:t>
            </a:r>
          </a:p>
        </p:txBody>
      </p:sp>
      <p:sp>
        <p:nvSpPr>
          <p:cNvPr id="19" name="TextBox 19"/>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a:solidFill>
                  <a:srgbClr val="FFFFFF"/>
                </a:solidFill>
                <a:latin typeface="Avenir Bold"/>
                <a:ea typeface="Avenir Bold"/>
                <a:cs typeface="Avenir Bold"/>
                <a:sym typeface="Avenir Bold"/>
              </a:rPr>
              <a:t>Steps</a:t>
            </a:r>
          </a:p>
        </p:txBody>
      </p:sp>
      <p:pic>
        <p:nvPicPr>
          <p:cNvPr id="22" name="Picture 21">
            <a:extLst>
              <a:ext uri="{FF2B5EF4-FFF2-40B4-BE49-F238E27FC236}">
                <a16:creationId xmlns:a16="http://schemas.microsoft.com/office/drawing/2014/main" id="{E790E142-29BC-C3B8-03F2-9CCA298E79AB}"/>
              </a:ext>
            </a:extLst>
          </p:cNvPr>
          <p:cNvPicPr>
            <a:picLocks noChangeAspect="1"/>
          </p:cNvPicPr>
          <p:nvPr/>
        </p:nvPicPr>
        <p:blipFill>
          <a:blip r:embed="rId2"/>
          <a:stretch>
            <a:fillRect/>
          </a:stretch>
        </p:blipFill>
        <p:spPr>
          <a:xfrm>
            <a:off x="1190625" y="8639060"/>
            <a:ext cx="2249619" cy="914479"/>
          </a:xfrm>
          <a:prstGeom prst="rect">
            <a:avLst/>
          </a:prstGeom>
        </p:spPr>
      </p:pic>
      <p:pic>
        <p:nvPicPr>
          <p:cNvPr id="23" name="Picture 22">
            <a:extLst>
              <a:ext uri="{FF2B5EF4-FFF2-40B4-BE49-F238E27FC236}">
                <a16:creationId xmlns:a16="http://schemas.microsoft.com/office/drawing/2014/main" id="{8E2DEA80-F865-1F08-AE96-DF296D8E3EDA}"/>
              </a:ext>
            </a:extLst>
          </p:cNvPr>
          <p:cNvPicPr>
            <a:picLocks noChangeAspect="1"/>
          </p:cNvPicPr>
          <p:nvPr/>
        </p:nvPicPr>
        <p:blipFill>
          <a:blip r:embed="rId3"/>
          <a:stretch>
            <a:fillRect/>
          </a:stretch>
        </p:blipFill>
        <p:spPr>
          <a:xfrm>
            <a:off x="12301813" y="4248422"/>
            <a:ext cx="323116" cy="323116"/>
          </a:xfrm>
          <a:prstGeom prst="rect">
            <a:avLst/>
          </a:prstGeom>
        </p:spPr>
      </p:pic>
      <p:pic>
        <p:nvPicPr>
          <p:cNvPr id="26" name="Picture 25">
            <a:extLst>
              <a:ext uri="{FF2B5EF4-FFF2-40B4-BE49-F238E27FC236}">
                <a16:creationId xmlns:a16="http://schemas.microsoft.com/office/drawing/2014/main" id="{BFA73B43-0B11-195D-BF00-48BE5FEEB101}"/>
              </a:ext>
            </a:extLst>
          </p:cNvPr>
          <p:cNvPicPr>
            <a:picLocks noChangeAspect="1"/>
          </p:cNvPicPr>
          <p:nvPr/>
        </p:nvPicPr>
        <p:blipFill>
          <a:blip r:embed="rId4"/>
          <a:stretch>
            <a:fillRect/>
          </a:stretch>
        </p:blipFill>
        <p:spPr>
          <a:xfrm>
            <a:off x="5543700" y="4234567"/>
            <a:ext cx="329213" cy="323116"/>
          </a:xfrm>
          <a:prstGeom prst="rect">
            <a:avLst/>
          </a:prstGeom>
        </p:spPr>
      </p:pic>
      <p:sp>
        <p:nvSpPr>
          <p:cNvPr id="12" name="TextBox 16">
            <a:extLst>
              <a:ext uri="{FF2B5EF4-FFF2-40B4-BE49-F238E27FC236}">
                <a16:creationId xmlns:a16="http://schemas.microsoft.com/office/drawing/2014/main" id="{674C618C-1FC4-E450-6AED-D1F76B8C2670}"/>
              </a:ext>
            </a:extLst>
          </p:cNvPr>
          <p:cNvSpPr txBox="1"/>
          <p:nvPr/>
        </p:nvSpPr>
        <p:spPr>
          <a:xfrm>
            <a:off x="14020104" y="4976458"/>
            <a:ext cx="3364925" cy="433837"/>
          </a:xfrm>
          <a:prstGeom prst="rect">
            <a:avLst/>
          </a:prstGeom>
        </p:spPr>
        <p:txBody>
          <a:bodyPr lIns="0" tIns="0" rIns="0" bIns="0" rtlCol="0" anchor="t">
            <a:spAutoFit/>
          </a:bodyPr>
          <a:lstStyle/>
          <a:p>
            <a:pPr marL="0" lvl="0" indent="0" algn="r">
              <a:lnSpc>
                <a:spcPts val="3639"/>
              </a:lnSpc>
              <a:spcBef>
                <a:spcPct val="0"/>
              </a:spcBef>
            </a:pPr>
            <a:r>
              <a:rPr lang="en-US" sz="2799" b="1" dirty="0">
                <a:solidFill>
                  <a:srgbClr val="2C302E"/>
                </a:solidFill>
                <a:latin typeface="Avenir Bold"/>
                <a:ea typeface="Avenir Bold"/>
                <a:cs typeface="Avenir Bold"/>
                <a:sym typeface="Avenir Bold"/>
              </a:rPr>
              <a:t>ADAPT</a:t>
            </a:r>
          </a:p>
        </p:txBody>
      </p:sp>
      <p:sp>
        <p:nvSpPr>
          <p:cNvPr id="20" name="TextBox 18">
            <a:extLst>
              <a:ext uri="{FF2B5EF4-FFF2-40B4-BE49-F238E27FC236}">
                <a16:creationId xmlns:a16="http://schemas.microsoft.com/office/drawing/2014/main" id="{BFAC4964-F370-12EA-DFF6-A2C394EFFF73}"/>
              </a:ext>
            </a:extLst>
          </p:cNvPr>
          <p:cNvSpPr txBox="1"/>
          <p:nvPr/>
        </p:nvSpPr>
        <p:spPr>
          <a:xfrm>
            <a:off x="10906639" y="5641681"/>
            <a:ext cx="3113465" cy="714876"/>
          </a:xfrm>
          <a:prstGeom prst="rect">
            <a:avLst/>
          </a:prstGeom>
        </p:spPr>
        <p:txBody>
          <a:bodyPr lIns="0" tIns="0" rIns="0" bIns="0" rtlCol="0" anchor="t">
            <a:spAutoFit/>
          </a:bodyPr>
          <a:lstStyle/>
          <a:p>
            <a:pPr marL="0" lvl="0" indent="0" algn="ctr">
              <a:lnSpc>
                <a:spcPts val="2866"/>
              </a:lnSpc>
              <a:spcBef>
                <a:spcPct val="0"/>
              </a:spcBef>
            </a:pPr>
            <a:r>
              <a:rPr lang="en-US" sz="2047" dirty="0">
                <a:solidFill>
                  <a:srgbClr val="2C302E"/>
                </a:solidFill>
                <a:latin typeface="Avenir"/>
                <a:ea typeface="Avenir"/>
                <a:cs typeface="Avenir"/>
                <a:sym typeface="Avenir"/>
              </a:rPr>
              <a:t>Try out your schedule for a week or two</a:t>
            </a:r>
          </a:p>
        </p:txBody>
      </p:sp>
      <p:sp>
        <p:nvSpPr>
          <p:cNvPr id="21" name="TextBox 18">
            <a:extLst>
              <a:ext uri="{FF2B5EF4-FFF2-40B4-BE49-F238E27FC236}">
                <a16:creationId xmlns:a16="http://schemas.microsoft.com/office/drawing/2014/main" id="{52159823-761F-AD75-0C18-102DCE1C0EBC}"/>
              </a:ext>
            </a:extLst>
          </p:cNvPr>
          <p:cNvSpPr txBox="1"/>
          <p:nvPr/>
        </p:nvSpPr>
        <p:spPr>
          <a:xfrm>
            <a:off x="4267896" y="5641681"/>
            <a:ext cx="3113465" cy="1086772"/>
          </a:xfrm>
          <a:prstGeom prst="rect">
            <a:avLst/>
          </a:prstGeom>
        </p:spPr>
        <p:txBody>
          <a:bodyPr lIns="0" tIns="0" rIns="0" bIns="0" rtlCol="0" anchor="t">
            <a:spAutoFit/>
          </a:bodyPr>
          <a:lstStyle/>
          <a:p>
            <a:pPr marL="0" lvl="0" indent="0" algn="ctr">
              <a:lnSpc>
                <a:spcPts val="2866"/>
              </a:lnSpc>
              <a:spcBef>
                <a:spcPct val="0"/>
              </a:spcBef>
            </a:pPr>
            <a:r>
              <a:rPr lang="en-US" sz="2047" dirty="0">
                <a:solidFill>
                  <a:srgbClr val="2C302E"/>
                </a:solidFill>
                <a:latin typeface="Avenir"/>
                <a:ea typeface="Avenir"/>
                <a:cs typeface="Avenir"/>
                <a:sym typeface="Avenir"/>
              </a:rPr>
              <a:t>Delete, delegate, divide, decant, do (or cut, co-opt, collect, contain, conduct)</a:t>
            </a:r>
          </a:p>
        </p:txBody>
      </p:sp>
      <p:sp>
        <p:nvSpPr>
          <p:cNvPr id="25" name="TextBox 16">
            <a:extLst>
              <a:ext uri="{FF2B5EF4-FFF2-40B4-BE49-F238E27FC236}">
                <a16:creationId xmlns:a16="http://schemas.microsoft.com/office/drawing/2014/main" id="{77E527AD-26A6-62AF-6488-A3397758D207}"/>
              </a:ext>
            </a:extLst>
          </p:cNvPr>
          <p:cNvSpPr txBox="1"/>
          <p:nvPr/>
        </p:nvSpPr>
        <p:spPr>
          <a:xfrm>
            <a:off x="11470902" y="4979549"/>
            <a:ext cx="1829700" cy="433837"/>
          </a:xfrm>
          <a:prstGeom prst="rect">
            <a:avLst/>
          </a:prstGeom>
        </p:spPr>
        <p:txBody>
          <a:bodyPr wrap="square" lIns="0" tIns="0" rIns="0" bIns="0" rtlCol="0" anchor="t">
            <a:spAutoFit/>
          </a:bodyPr>
          <a:lstStyle/>
          <a:p>
            <a:pPr marL="0" lvl="0" indent="0" algn="r">
              <a:lnSpc>
                <a:spcPts val="3639"/>
              </a:lnSpc>
              <a:spcBef>
                <a:spcPct val="0"/>
              </a:spcBef>
            </a:pPr>
            <a:r>
              <a:rPr lang="en-US" sz="2799" b="1" dirty="0">
                <a:solidFill>
                  <a:srgbClr val="2C302E"/>
                </a:solidFill>
                <a:latin typeface="Avenir Bold"/>
                <a:ea typeface="Avenir Bold"/>
                <a:cs typeface="Avenir Bold"/>
                <a:sym typeface="Avenir Bold"/>
              </a:rPr>
              <a:t>ATTEMPT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06391"/>
            <a:ext cx="5145932" cy="5438689"/>
            <a:chOff x="0" y="0"/>
            <a:chExt cx="1355307" cy="1432412"/>
          </a:xfrm>
        </p:grpSpPr>
        <p:sp>
          <p:nvSpPr>
            <p:cNvPr id="3" name="Freeform 3"/>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p:cNvGrpSpPr/>
          <p:nvPr/>
        </p:nvGrpSpPr>
        <p:grpSpPr>
          <a:xfrm>
            <a:off x="6571034" y="2706391"/>
            <a:ext cx="5145932" cy="5438689"/>
            <a:chOff x="0" y="0"/>
            <a:chExt cx="1355307" cy="1432412"/>
          </a:xfrm>
        </p:grpSpPr>
        <p:sp>
          <p:nvSpPr>
            <p:cNvPr id="6" name="Freeform 6"/>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p:cNvGrpSpPr/>
          <p:nvPr/>
        </p:nvGrpSpPr>
        <p:grpSpPr>
          <a:xfrm>
            <a:off x="1610629" y="2201054"/>
            <a:ext cx="3982074" cy="1010673"/>
            <a:chOff x="0" y="0"/>
            <a:chExt cx="1048777" cy="266186"/>
          </a:xfrm>
        </p:grpSpPr>
        <p:sp>
          <p:nvSpPr>
            <p:cNvPr id="9" name="Freeform 9"/>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p:cNvGrpSpPr/>
          <p:nvPr/>
        </p:nvGrpSpPr>
        <p:grpSpPr>
          <a:xfrm>
            <a:off x="7152963" y="2201054"/>
            <a:ext cx="3982074" cy="1010673"/>
            <a:chOff x="0" y="0"/>
            <a:chExt cx="1048777" cy="266186"/>
          </a:xfrm>
        </p:grpSpPr>
        <p:sp>
          <p:nvSpPr>
            <p:cNvPr id="12" name="Freeform 12"/>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p:cNvGrpSpPr/>
          <p:nvPr/>
        </p:nvGrpSpPr>
        <p:grpSpPr>
          <a:xfrm>
            <a:off x="12113368" y="2706391"/>
            <a:ext cx="5145932" cy="5438689"/>
            <a:chOff x="0" y="0"/>
            <a:chExt cx="1355307" cy="1432412"/>
          </a:xfrm>
        </p:grpSpPr>
        <p:sp>
          <p:nvSpPr>
            <p:cNvPr id="15" name="Freeform 15"/>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16" name="TextBox 16"/>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p:cNvGrpSpPr/>
          <p:nvPr/>
        </p:nvGrpSpPr>
        <p:grpSpPr>
          <a:xfrm>
            <a:off x="12695297" y="2201054"/>
            <a:ext cx="3982074" cy="1010673"/>
            <a:chOff x="0" y="0"/>
            <a:chExt cx="1048777" cy="266186"/>
          </a:xfrm>
        </p:grpSpPr>
        <p:sp>
          <p:nvSpPr>
            <p:cNvPr id="18" name="Freeform 18"/>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Daily</a:t>
            </a:r>
          </a:p>
        </p:txBody>
      </p:sp>
      <p:sp>
        <p:nvSpPr>
          <p:cNvPr id="21" name="TextBox 21"/>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Weekly</a:t>
            </a:r>
          </a:p>
        </p:txBody>
      </p:sp>
      <p:sp>
        <p:nvSpPr>
          <p:cNvPr id="22" name="TextBox 22"/>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Term/Semester</a:t>
            </a:r>
          </a:p>
        </p:txBody>
      </p:sp>
      <p:sp>
        <p:nvSpPr>
          <p:cNvPr id="23" name="TextBox 23"/>
          <p:cNvSpPr txBox="1"/>
          <p:nvPr/>
        </p:nvSpPr>
        <p:spPr>
          <a:xfrm>
            <a:off x="1613373" y="4336416"/>
            <a:ext cx="3979330" cy="134466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What time you get up, eat, drive, start work, exercise, go to bed. </a:t>
            </a:r>
          </a:p>
        </p:txBody>
      </p:sp>
      <p:sp>
        <p:nvSpPr>
          <p:cNvPr id="24" name="TextBox 24"/>
          <p:cNvSpPr txBox="1"/>
          <p:nvPr/>
        </p:nvSpPr>
        <p:spPr>
          <a:xfrm>
            <a:off x="7155707" y="4336416"/>
            <a:ext cx="3979330" cy="1806328"/>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Different days of the week have different responsibilities; weekdays vs weekends.</a:t>
            </a:r>
          </a:p>
        </p:txBody>
      </p:sp>
      <p:sp>
        <p:nvSpPr>
          <p:cNvPr id="25" name="TextBox 25"/>
          <p:cNvSpPr txBox="1"/>
          <p:nvPr/>
        </p:nvSpPr>
        <p:spPr>
          <a:xfrm>
            <a:off x="12698041" y="4336416"/>
            <a:ext cx="3979330" cy="1806328"/>
          </a:xfrm>
          <a:prstGeom prst="rect">
            <a:avLst/>
          </a:prstGeom>
        </p:spPr>
        <p:txBody>
          <a:bodyPr lIns="0" tIns="0" rIns="0" bIns="0" rtlCol="0" anchor="t">
            <a:spAutoFit/>
          </a:bodyPr>
          <a:lstStyle/>
          <a:p>
            <a:pPr algn="ctr">
              <a:lnSpc>
                <a:spcPts val="3600"/>
              </a:lnSpc>
            </a:pPr>
            <a:r>
              <a:rPr lang="en-US" sz="2400">
                <a:solidFill>
                  <a:srgbClr val="000000"/>
                </a:solidFill>
                <a:latin typeface="Avenir"/>
                <a:ea typeface="Avenir"/>
                <a:cs typeface="Avenir"/>
                <a:sym typeface="Avenir"/>
              </a:rPr>
              <a:t>Kids’ </a:t>
            </a:r>
            <a:r>
              <a:rPr lang="en-US" sz="2400" dirty="0">
                <a:solidFill>
                  <a:srgbClr val="000000"/>
                </a:solidFill>
                <a:latin typeface="Avenir"/>
                <a:ea typeface="Avenir"/>
                <a:cs typeface="Avenir"/>
                <a:sym typeface="Avenir"/>
              </a:rPr>
              <a:t>school terms or college semesters. First week back, exams/marking, activities, concerts, school holidays.</a:t>
            </a:r>
          </a:p>
        </p:txBody>
      </p:sp>
      <p:sp>
        <p:nvSpPr>
          <p:cNvPr id="26" name="Freeform 26"/>
          <p:cNvSpPr/>
          <p:nvPr/>
        </p:nvSpPr>
        <p:spPr>
          <a:xfrm>
            <a:off x="1354875" y="85954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a:solidFill>
                  <a:srgbClr val="FFFFFF"/>
                </a:solidFill>
                <a:latin typeface="Avenir Bold"/>
                <a:ea typeface="Avenir Bold"/>
                <a:cs typeface="Avenir Bold"/>
                <a:sym typeface="Avenir Bold"/>
              </a:rPr>
              <a:t>Rhythms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615A"/>
        </a:solidFill>
        <a:effectLst/>
      </p:bgPr>
    </p:bg>
    <p:spTree>
      <p:nvGrpSpPr>
        <p:cNvPr id="1" name="">
          <a:extLst>
            <a:ext uri="{FF2B5EF4-FFF2-40B4-BE49-F238E27FC236}">
              <a16:creationId xmlns:a16="http://schemas.microsoft.com/office/drawing/2014/main" id="{C7146D64-D1C8-8713-45DA-47D15BEC3E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C9BD52-DBE4-DC04-B845-A5CA4044D5BD}"/>
              </a:ext>
            </a:extLst>
          </p:cNvPr>
          <p:cNvGrpSpPr/>
          <p:nvPr/>
        </p:nvGrpSpPr>
        <p:grpSpPr>
          <a:xfrm>
            <a:off x="1028700" y="2706391"/>
            <a:ext cx="5145932" cy="5438689"/>
            <a:chOff x="0" y="0"/>
            <a:chExt cx="1355307" cy="1432412"/>
          </a:xfrm>
        </p:grpSpPr>
        <p:sp>
          <p:nvSpPr>
            <p:cNvPr id="3" name="Freeform 3">
              <a:extLst>
                <a:ext uri="{FF2B5EF4-FFF2-40B4-BE49-F238E27FC236}">
                  <a16:creationId xmlns:a16="http://schemas.microsoft.com/office/drawing/2014/main" id="{5B2C00E8-45EB-D724-6AE4-E7D63768C78B}"/>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4" name="TextBox 4">
              <a:extLst>
                <a:ext uri="{FF2B5EF4-FFF2-40B4-BE49-F238E27FC236}">
                  <a16:creationId xmlns:a16="http://schemas.microsoft.com/office/drawing/2014/main" id="{6FE6B660-AE64-E9DA-A645-A7F5DCD53834}"/>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5" name="Group 5">
            <a:extLst>
              <a:ext uri="{FF2B5EF4-FFF2-40B4-BE49-F238E27FC236}">
                <a16:creationId xmlns:a16="http://schemas.microsoft.com/office/drawing/2014/main" id="{1A76AD60-1B9E-1234-FCEE-E3C4792118E6}"/>
              </a:ext>
            </a:extLst>
          </p:cNvPr>
          <p:cNvGrpSpPr/>
          <p:nvPr/>
        </p:nvGrpSpPr>
        <p:grpSpPr>
          <a:xfrm>
            <a:off x="6571034" y="2706391"/>
            <a:ext cx="5145932" cy="5438689"/>
            <a:chOff x="0" y="0"/>
            <a:chExt cx="1355307" cy="1432412"/>
          </a:xfrm>
        </p:grpSpPr>
        <p:sp>
          <p:nvSpPr>
            <p:cNvPr id="6" name="Freeform 6">
              <a:extLst>
                <a:ext uri="{FF2B5EF4-FFF2-40B4-BE49-F238E27FC236}">
                  <a16:creationId xmlns:a16="http://schemas.microsoft.com/office/drawing/2014/main" id="{12230E04-C5B3-763C-DAC8-9FB6D9B73854}"/>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a:p>
          </p:txBody>
        </p:sp>
        <p:sp>
          <p:nvSpPr>
            <p:cNvPr id="7" name="TextBox 7">
              <a:extLst>
                <a:ext uri="{FF2B5EF4-FFF2-40B4-BE49-F238E27FC236}">
                  <a16:creationId xmlns:a16="http://schemas.microsoft.com/office/drawing/2014/main" id="{90EEA94F-A130-6324-9BE7-5B136DA93B84}"/>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8" name="Group 8">
            <a:extLst>
              <a:ext uri="{FF2B5EF4-FFF2-40B4-BE49-F238E27FC236}">
                <a16:creationId xmlns:a16="http://schemas.microsoft.com/office/drawing/2014/main" id="{DB4C5523-97D9-BBB0-F9FD-532EDAC58E7E}"/>
              </a:ext>
            </a:extLst>
          </p:cNvPr>
          <p:cNvGrpSpPr/>
          <p:nvPr/>
        </p:nvGrpSpPr>
        <p:grpSpPr>
          <a:xfrm>
            <a:off x="1610629" y="2201054"/>
            <a:ext cx="3982074" cy="1010673"/>
            <a:chOff x="0" y="0"/>
            <a:chExt cx="1048777" cy="266186"/>
          </a:xfrm>
        </p:grpSpPr>
        <p:sp>
          <p:nvSpPr>
            <p:cNvPr id="9" name="Freeform 9">
              <a:extLst>
                <a:ext uri="{FF2B5EF4-FFF2-40B4-BE49-F238E27FC236}">
                  <a16:creationId xmlns:a16="http://schemas.microsoft.com/office/drawing/2014/main" id="{2EF629E0-8B11-82D8-0F2F-BB1202BAAE7C}"/>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0" name="TextBox 10">
              <a:extLst>
                <a:ext uri="{FF2B5EF4-FFF2-40B4-BE49-F238E27FC236}">
                  <a16:creationId xmlns:a16="http://schemas.microsoft.com/office/drawing/2014/main" id="{16493B7E-34D9-D480-A303-9815BFD70416}"/>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1" name="Group 11">
            <a:extLst>
              <a:ext uri="{FF2B5EF4-FFF2-40B4-BE49-F238E27FC236}">
                <a16:creationId xmlns:a16="http://schemas.microsoft.com/office/drawing/2014/main" id="{DD595AA1-B369-9868-D70E-EBF29C0C9B36}"/>
              </a:ext>
            </a:extLst>
          </p:cNvPr>
          <p:cNvGrpSpPr/>
          <p:nvPr/>
        </p:nvGrpSpPr>
        <p:grpSpPr>
          <a:xfrm>
            <a:off x="7152963" y="2201054"/>
            <a:ext cx="3982074" cy="1010673"/>
            <a:chOff x="0" y="0"/>
            <a:chExt cx="1048777" cy="266186"/>
          </a:xfrm>
        </p:grpSpPr>
        <p:sp>
          <p:nvSpPr>
            <p:cNvPr id="12" name="Freeform 12">
              <a:extLst>
                <a:ext uri="{FF2B5EF4-FFF2-40B4-BE49-F238E27FC236}">
                  <a16:creationId xmlns:a16="http://schemas.microsoft.com/office/drawing/2014/main" id="{FF1AA83B-9C1A-00D3-362B-E978403E732C}"/>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3" name="TextBox 13">
              <a:extLst>
                <a:ext uri="{FF2B5EF4-FFF2-40B4-BE49-F238E27FC236}">
                  <a16:creationId xmlns:a16="http://schemas.microsoft.com/office/drawing/2014/main" id="{766ABB07-3BE6-F284-167E-8DD97D884980}"/>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grpSp>
        <p:nvGrpSpPr>
          <p:cNvPr id="14" name="Group 14">
            <a:extLst>
              <a:ext uri="{FF2B5EF4-FFF2-40B4-BE49-F238E27FC236}">
                <a16:creationId xmlns:a16="http://schemas.microsoft.com/office/drawing/2014/main" id="{139C49EF-52BD-26DA-833B-BD14C5455EAD}"/>
              </a:ext>
            </a:extLst>
          </p:cNvPr>
          <p:cNvGrpSpPr/>
          <p:nvPr/>
        </p:nvGrpSpPr>
        <p:grpSpPr>
          <a:xfrm>
            <a:off x="12129433" y="2019252"/>
            <a:ext cx="5145932" cy="6125828"/>
            <a:chOff x="0" y="-180975"/>
            <a:chExt cx="1355307" cy="1613387"/>
          </a:xfrm>
        </p:grpSpPr>
        <p:sp>
          <p:nvSpPr>
            <p:cNvPr id="15" name="Freeform 15">
              <a:extLst>
                <a:ext uri="{FF2B5EF4-FFF2-40B4-BE49-F238E27FC236}">
                  <a16:creationId xmlns:a16="http://schemas.microsoft.com/office/drawing/2014/main" id="{142267DF-2D5D-4640-6527-A9B0147E222F}"/>
                </a:ext>
              </a:extLst>
            </p:cNvPr>
            <p:cNvSpPr/>
            <p:nvPr/>
          </p:nvSpPr>
          <p:spPr>
            <a:xfrm>
              <a:off x="0" y="0"/>
              <a:ext cx="1355307" cy="1432412"/>
            </a:xfrm>
            <a:custGeom>
              <a:avLst/>
              <a:gdLst/>
              <a:ahLst/>
              <a:cxnLst/>
              <a:rect l="l" t="t" r="r" b="b"/>
              <a:pathLst>
                <a:path w="1355307" h="1432412">
                  <a:moveTo>
                    <a:pt x="37612" y="0"/>
                  </a:moveTo>
                  <a:lnTo>
                    <a:pt x="1317695" y="0"/>
                  </a:lnTo>
                  <a:cubicBezTo>
                    <a:pt x="1338468" y="0"/>
                    <a:pt x="1355307" y="16839"/>
                    <a:pt x="1355307" y="37612"/>
                  </a:cubicBezTo>
                  <a:lnTo>
                    <a:pt x="1355307" y="1394800"/>
                  </a:lnTo>
                  <a:cubicBezTo>
                    <a:pt x="1355307" y="1404775"/>
                    <a:pt x="1351345" y="1414342"/>
                    <a:pt x="1344291" y="1421396"/>
                  </a:cubicBezTo>
                  <a:cubicBezTo>
                    <a:pt x="1337237" y="1428449"/>
                    <a:pt x="1327671" y="1432412"/>
                    <a:pt x="1317695" y="1432412"/>
                  </a:cubicBezTo>
                  <a:lnTo>
                    <a:pt x="37612" y="1432412"/>
                  </a:lnTo>
                  <a:cubicBezTo>
                    <a:pt x="16839" y="1432412"/>
                    <a:pt x="0" y="1415573"/>
                    <a:pt x="0" y="1394800"/>
                  </a:cubicBezTo>
                  <a:lnTo>
                    <a:pt x="0" y="37612"/>
                  </a:lnTo>
                  <a:cubicBezTo>
                    <a:pt x="0" y="16839"/>
                    <a:pt x="16839" y="0"/>
                    <a:pt x="37612" y="0"/>
                  </a:cubicBezTo>
                  <a:close/>
                </a:path>
              </a:pathLst>
            </a:custGeom>
            <a:solidFill>
              <a:srgbClr val="FFFFFF"/>
            </a:solidFill>
          </p:spPr>
          <p:txBody>
            <a:bodyPr/>
            <a:lstStyle/>
            <a:p>
              <a:endParaRPr lang="en-AU" dirty="0"/>
            </a:p>
          </p:txBody>
        </p:sp>
        <p:sp>
          <p:nvSpPr>
            <p:cNvPr id="16" name="TextBox 16">
              <a:extLst>
                <a:ext uri="{FF2B5EF4-FFF2-40B4-BE49-F238E27FC236}">
                  <a16:creationId xmlns:a16="http://schemas.microsoft.com/office/drawing/2014/main" id="{192B57E6-2C3E-53B8-5BDC-7D20BD319ADD}"/>
                </a:ext>
              </a:extLst>
            </p:cNvPr>
            <p:cNvSpPr txBox="1"/>
            <p:nvPr/>
          </p:nvSpPr>
          <p:spPr>
            <a:xfrm>
              <a:off x="0" y="-180975"/>
              <a:ext cx="1355307" cy="1613387"/>
            </a:xfrm>
            <a:prstGeom prst="rect">
              <a:avLst/>
            </a:prstGeom>
          </p:spPr>
          <p:txBody>
            <a:bodyPr lIns="50800" tIns="50800" rIns="50800" bIns="50800" rtlCol="0" anchor="ctr"/>
            <a:lstStyle/>
            <a:p>
              <a:pPr algn="ctr">
                <a:lnSpc>
                  <a:spcPts val="3600"/>
                </a:lnSpc>
              </a:pPr>
              <a:endParaRPr/>
            </a:p>
          </p:txBody>
        </p:sp>
      </p:grpSp>
      <p:grpSp>
        <p:nvGrpSpPr>
          <p:cNvPr id="17" name="Group 17">
            <a:extLst>
              <a:ext uri="{FF2B5EF4-FFF2-40B4-BE49-F238E27FC236}">
                <a16:creationId xmlns:a16="http://schemas.microsoft.com/office/drawing/2014/main" id="{20B890FF-4555-A5A5-992E-57AE3D7F8CF9}"/>
              </a:ext>
            </a:extLst>
          </p:cNvPr>
          <p:cNvGrpSpPr/>
          <p:nvPr/>
        </p:nvGrpSpPr>
        <p:grpSpPr>
          <a:xfrm>
            <a:off x="12695297" y="2201054"/>
            <a:ext cx="3982074" cy="1010673"/>
            <a:chOff x="0" y="0"/>
            <a:chExt cx="1048777" cy="266186"/>
          </a:xfrm>
        </p:grpSpPr>
        <p:sp>
          <p:nvSpPr>
            <p:cNvPr id="18" name="Freeform 18">
              <a:extLst>
                <a:ext uri="{FF2B5EF4-FFF2-40B4-BE49-F238E27FC236}">
                  <a16:creationId xmlns:a16="http://schemas.microsoft.com/office/drawing/2014/main" id="{E30A743F-C947-FFD7-A574-8DACFED04769}"/>
                </a:ext>
              </a:extLst>
            </p:cNvPr>
            <p:cNvSpPr/>
            <p:nvPr/>
          </p:nvSpPr>
          <p:spPr>
            <a:xfrm>
              <a:off x="0" y="0"/>
              <a:ext cx="1048777" cy="266186"/>
            </a:xfrm>
            <a:custGeom>
              <a:avLst/>
              <a:gdLst/>
              <a:ahLst/>
              <a:cxnLst/>
              <a:rect l="l" t="t" r="r" b="b"/>
              <a:pathLst>
                <a:path w="1048777" h="266186">
                  <a:moveTo>
                    <a:pt x="48605" y="0"/>
                  </a:moveTo>
                  <a:lnTo>
                    <a:pt x="1000172" y="0"/>
                  </a:lnTo>
                  <a:cubicBezTo>
                    <a:pt x="1027016" y="0"/>
                    <a:pt x="1048777" y="21761"/>
                    <a:pt x="1048777" y="48605"/>
                  </a:cubicBezTo>
                  <a:lnTo>
                    <a:pt x="1048777" y="217581"/>
                  </a:lnTo>
                  <a:cubicBezTo>
                    <a:pt x="1048777" y="230472"/>
                    <a:pt x="1043656" y="242834"/>
                    <a:pt x="1034541" y="251950"/>
                  </a:cubicBezTo>
                  <a:cubicBezTo>
                    <a:pt x="1025425" y="261065"/>
                    <a:pt x="1013063" y="266186"/>
                    <a:pt x="1000172" y="266186"/>
                  </a:cubicBezTo>
                  <a:lnTo>
                    <a:pt x="48605" y="266186"/>
                  </a:lnTo>
                  <a:cubicBezTo>
                    <a:pt x="35714" y="266186"/>
                    <a:pt x="23351" y="261065"/>
                    <a:pt x="14236" y="251950"/>
                  </a:cubicBezTo>
                  <a:cubicBezTo>
                    <a:pt x="5121" y="242834"/>
                    <a:pt x="0" y="230472"/>
                    <a:pt x="0" y="217581"/>
                  </a:cubicBezTo>
                  <a:lnTo>
                    <a:pt x="0" y="48605"/>
                  </a:lnTo>
                  <a:cubicBezTo>
                    <a:pt x="0" y="35714"/>
                    <a:pt x="5121" y="23351"/>
                    <a:pt x="14236" y="14236"/>
                  </a:cubicBezTo>
                  <a:cubicBezTo>
                    <a:pt x="23351" y="5121"/>
                    <a:pt x="35714" y="0"/>
                    <a:pt x="48605" y="0"/>
                  </a:cubicBezTo>
                  <a:close/>
                </a:path>
              </a:pathLst>
            </a:custGeom>
            <a:solidFill>
              <a:srgbClr val="3EAD9F"/>
            </a:solidFill>
          </p:spPr>
          <p:txBody>
            <a:bodyPr/>
            <a:lstStyle/>
            <a:p>
              <a:endParaRPr lang="en-AU"/>
            </a:p>
          </p:txBody>
        </p:sp>
        <p:sp>
          <p:nvSpPr>
            <p:cNvPr id="19" name="TextBox 19">
              <a:extLst>
                <a:ext uri="{FF2B5EF4-FFF2-40B4-BE49-F238E27FC236}">
                  <a16:creationId xmlns:a16="http://schemas.microsoft.com/office/drawing/2014/main" id="{19013363-907A-89B4-4677-9AD9219B2F86}"/>
                </a:ext>
              </a:extLst>
            </p:cNvPr>
            <p:cNvSpPr txBox="1"/>
            <p:nvPr/>
          </p:nvSpPr>
          <p:spPr>
            <a:xfrm>
              <a:off x="0" y="-180975"/>
              <a:ext cx="1048777" cy="447161"/>
            </a:xfrm>
            <a:prstGeom prst="rect">
              <a:avLst/>
            </a:prstGeom>
          </p:spPr>
          <p:txBody>
            <a:bodyPr lIns="50800" tIns="50800" rIns="50800" bIns="50800" rtlCol="0" anchor="ctr"/>
            <a:lstStyle/>
            <a:p>
              <a:pPr algn="ctr">
                <a:lnSpc>
                  <a:spcPts val="3600"/>
                </a:lnSpc>
              </a:pPr>
              <a:endParaRPr/>
            </a:p>
          </p:txBody>
        </p:sp>
      </p:grpSp>
      <p:sp>
        <p:nvSpPr>
          <p:cNvPr id="20" name="TextBox 20">
            <a:extLst>
              <a:ext uri="{FF2B5EF4-FFF2-40B4-BE49-F238E27FC236}">
                <a16:creationId xmlns:a16="http://schemas.microsoft.com/office/drawing/2014/main" id="{804F01DF-6CC1-50E9-8DA7-DEA95F3E1118}"/>
              </a:ext>
            </a:extLst>
          </p:cNvPr>
          <p:cNvSpPr txBox="1"/>
          <p:nvPr/>
        </p:nvSpPr>
        <p:spPr>
          <a:xfrm>
            <a:off x="2074984"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a:solidFill>
                  <a:srgbClr val="FFFFFF"/>
                </a:solidFill>
                <a:latin typeface="Avenir Medium"/>
                <a:ea typeface="Avenir Medium"/>
                <a:cs typeface="Avenir Medium"/>
                <a:sym typeface="Avenir Medium"/>
              </a:rPr>
              <a:t>Annual</a:t>
            </a:r>
          </a:p>
        </p:txBody>
      </p:sp>
      <p:sp>
        <p:nvSpPr>
          <p:cNvPr id="21" name="TextBox 21">
            <a:extLst>
              <a:ext uri="{FF2B5EF4-FFF2-40B4-BE49-F238E27FC236}">
                <a16:creationId xmlns:a16="http://schemas.microsoft.com/office/drawing/2014/main" id="{40FF29BF-B88E-6A93-AE78-561C9897FD6E}"/>
              </a:ext>
            </a:extLst>
          </p:cNvPr>
          <p:cNvSpPr txBox="1"/>
          <p:nvPr/>
        </p:nvSpPr>
        <p:spPr>
          <a:xfrm>
            <a:off x="7617318" y="2363491"/>
            <a:ext cx="3053365" cy="538609"/>
          </a:xfrm>
          <a:prstGeom prst="rect">
            <a:avLst/>
          </a:prstGeom>
        </p:spPr>
        <p:txBody>
          <a:bodyPr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Conferences</a:t>
            </a:r>
          </a:p>
        </p:txBody>
      </p:sp>
      <p:sp>
        <p:nvSpPr>
          <p:cNvPr id="22" name="TextBox 22">
            <a:extLst>
              <a:ext uri="{FF2B5EF4-FFF2-40B4-BE49-F238E27FC236}">
                <a16:creationId xmlns:a16="http://schemas.microsoft.com/office/drawing/2014/main" id="{355CD3B5-85E9-D123-56A0-A602D487174B}"/>
              </a:ext>
            </a:extLst>
          </p:cNvPr>
          <p:cNvSpPr txBox="1"/>
          <p:nvPr/>
        </p:nvSpPr>
        <p:spPr>
          <a:xfrm>
            <a:off x="13039200" y="2363491"/>
            <a:ext cx="3326399"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dirty="0">
                <a:solidFill>
                  <a:srgbClr val="FFFFFF"/>
                </a:solidFill>
                <a:latin typeface="Avenir Medium"/>
                <a:ea typeface="Avenir Medium"/>
                <a:cs typeface="Avenir Medium"/>
                <a:sym typeface="Avenir Medium"/>
              </a:rPr>
              <a:t>Publication</a:t>
            </a:r>
          </a:p>
        </p:txBody>
      </p:sp>
      <p:sp>
        <p:nvSpPr>
          <p:cNvPr id="23" name="TextBox 23">
            <a:extLst>
              <a:ext uri="{FF2B5EF4-FFF2-40B4-BE49-F238E27FC236}">
                <a16:creationId xmlns:a16="http://schemas.microsoft.com/office/drawing/2014/main" id="{12831572-F2D4-ED63-99E6-4C621DE426DB}"/>
              </a:ext>
            </a:extLst>
          </p:cNvPr>
          <p:cNvSpPr txBox="1"/>
          <p:nvPr/>
        </p:nvSpPr>
        <p:spPr>
          <a:xfrm>
            <a:off x="1613373" y="4336416"/>
            <a:ext cx="3979330" cy="1806328"/>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Summer holidays, back to school/college, Easter, winter, October holidays, Christmas.</a:t>
            </a:r>
          </a:p>
        </p:txBody>
      </p:sp>
      <p:sp>
        <p:nvSpPr>
          <p:cNvPr id="24" name="TextBox 24">
            <a:extLst>
              <a:ext uri="{FF2B5EF4-FFF2-40B4-BE49-F238E27FC236}">
                <a16:creationId xmlns:a16="http://schemas.microsoft.com/office/drawing/2014/main" id="{4A9791C3-5B98-6943-3D3C-30D1F47B3B44}"/>
              </a:ext>
            </a:extLst>
          </p:cNvPr>
          <p:cNvSpPr txBox="1"/>
          <p:nvPr/>
        </p:nvSpPr>
        <p:spPr>
          <a:xfrm>
            <a:off x="7155707" y="4336416"/>
            <a:ext cx="3979330" cy="1344663"/>
          </a:xfrm>
          <a:prstGeom prst="rect">
            <a:avLst/>
          </a:prstGeom>
        </p:spPr>
        <p:txBody>
          <a:bodyPr lIns="0" tIns="0" rIns="0" bIns="0" rtlCol="0" anchor="t">
            <a:spAutoFit/>
          </a:bodyPr>
          <a:lstStyle/>
          <a:p>
            <a:pPr algn="ctr">
              <a:lnSpc>
                <a:spcPts val="3600"/>
              </a:lnSpc>
            </a:pPr>
            <a:r>
              <a:rPr lang="en-US" sz="2400" dirty="0">
                <a:solidFill>
                  <a:srgbClr val="000000"/>
                </a:solidFill>
                <a:latin typeface="Avenir"/>
                <a:ea typeface="Avenir"/>
                <a:cs typeface="Avenir"/>
                <a:sym typeface="Avenir"/>
              </a:rPr>
              <a:t>Call for papers, submission date, acceptance date, conference date.</a:t>
            </a:r>
          </a:p>
        </p:txBody>
      </p:sp>
      <p:sp>
        <p:nvSpPr>
          <p:cNvPr id="26" name="Freeform 26">
            <a:extLst>
              <a:ext uri="{FF2B5EF4-FFF2-40B4-BE49-F238E27FC236}">
                <a16:creationId xmlns:a16="http://schemas.microsoft.com/office/drawing/2014/main" id="{C38D28A7-35C7-2C5D-46A2-5EBDD20129BB}"/>
              </a:ext>
            </a:extLst>
          </p:cNvPr>
          <p:cNvSpPr/>
          <p:nvPr/>
        </p:nvSpPr>
        <p:spPr>
          <a:xfrm>
            <a:off x="1354875" y="8545021"/>
            <a:ext cx="2246791" cy="939567"/>
          </a:xfrm>
          <a:custGeom>
            <a:avLst/>
            <a:gdLst/>
            <a:ahLst/>
            <a:cxnLst/>
            <a:rect l="l" t="t" r="r" b="b"/>
            <a:pathLst>
              <a:path w="2246791" h="939567">
                <a:moveTo>
                  <a:pt x="0" y="0"/>
                </a:moveTo>
                <a:lnTo>
                  <a:pt x="2246791" y="0"/>
                </a:lnTo>
                <a:lnTo>
                  <a:pt x="2246791" y="939567"/>
                </a:lnTo>
                <a:lnTo>
                  <a:pt x="0" y="93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7" name="TextBox 27">
            <a:extLst>
              <a:ext uri="{FF2B5EF4-FFF2-40B4-BE49-F238E27FC236}">
                <a16:creationId xmlns:a16="http://schemas.microsoft.com/office/drawing/2014/main" id="{73A14C44-0417-2272-EF66-335B1510D0A4}"/>
              </a:ext>
            </a:extLst>
          </p:cNvPr>
          <p:cNvSpPr txBox="1"/>
          <p:nvPr/>
        </p:nvSpPr>
        <p:spPr>
          <a:xfrm>
            <a:off x="1028700" y="540591"/>
            <a:ext cx="12903331" cy="923330"/>
          </a:xfrm>
          <a:prstGeom prst="rect">
            <a:avLst/>
          </a:prstGeom>
        </p:spPr>
        <p:txBody>
          <a:bodyPr lIns="0" tIns="0" rIns="0" bIns="0" rtlCol="0" anchor="t">
            <a:spAutoFit/>
          </a:bodyPr>
          <a:lstStyle/>
          <a:p>
            <a:pPr algn="l">
              <a:lnSpc>
                <a:spcPts val="7150"/>
              </a:lnSpc>
            </a:pPr>
            <a:r>
              <a:rPr lang="en-US" sz="6500" b="1">
                <a:solidFill>
                  <a:srgbClr val="FFFFFF"/>
                </a:solidFill>
                <a:latin typeface="Avenir Bold"/>
                <a:ea typeface="Avenir Bold"/>
                <a:cs typeface="Avenir Bold"/>
                <a:sym typeface="Avenir Bold"/>
              </a:rPr>
              <a:t>Rhythms</a:t>
            </a:r>
          </a:p>
        </p:txBody>
      </p:sp>
      <p:sp>
        <p:nvSpPr>
          <p:cNvPr id="32" name="TextBox 31">
            <a:extLst>
              <a:ext uri="{FF2B5EF4-FFF2-40B4-BE49-F238E27FC236}">
                <a16:creationId xmlns:a16="http://schemas.microsoft.com/office/drawing/2014/main" id="{41412B3A-A701-8B50-FAC4-F3EAA2AE914A}"/>
              </a:ext>
            </a:extLst>
          </p:cNvPr>
          <p:cNvSpPr txBox="1"/>
          <p:nvPr/>
        </p:nvSpPr>
        <p:spPr>
          <a:xfrm>
            <a:off x="12618384" y="4244083"/>
            <a:ext cx="3979330" cy="1898661"/>
          </a:xfrm>
          <a:prstGeom prst="rect">
            <a:avLst/>
          </a:prstGeom>
          <a:noFill/>
        </p:spPr>
        <p:txBody>
          <a:bodyPr wrap="square">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lang="en-US" sz="2400" dirty="0">
                <a:solidFill>
                  <a:srgbClr val="000000"/>
                </a:solidFill>
                <a:latin typeface="Avenir"/>
                <a:ea typeface="Avenir"/>
                <a:cs typeface="Avenir"/>
                <a:sym typeface="Avenir"/>
              </a:rPr>
              <a:t>Submission of manuscript, response, revisions, resubmit, copyediting, proofs.</a:t>
            </a:r>
            <a:endParaRPr kumimoji="0" lang="en-US" sz="2400" b="0" i="0" u="none" strike="noStrike" kern="120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316400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857A2-0815-0698-BCA2-D1B4C029C13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E821806-F293-E0B8-0095-98B5E6D34C0E}"/>
              </a:ext>
            </a:extLst>
          </p:cNvPr>
          <p:cNvSpPr/>
          <p:nvPr/>
        </p:nvSpPr>
        <p:spPr>
          <a:xfrm>
            <a:off x="0" y="2813776"/>
            <a:ext cx="18288000" cy="9363456"/>
          </a:xfrm>
          <a:custGeom>
            <a:avLst/>
            <a:gdLst/>
            <a:ahLst/>
            <a:cxnLst/>
            <a:rect l="l" t="t" r="r" b="b"/>
            <a:pathLst>
              <a:path w="18288000" h="9363456">
                <a:moveTo>
                  <a:pt x="0" y="0"/>
                </a:moveTo>
                <a:lnTo>
                  <a:pt x="18288000" y="0"/>
                </a:lnTo>
                <a:lnTo>
                  <a:pt x="18288000" y="9363456"/>
                </a:lnTo>
                <a:lnTo>
                  <a:pt x="0" y="9363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dirty="0"/>
          </a:p>
        </p:txBody>
      </p:sp>
      <p:sp>
        <p:nvSpPr>
          <p:cNvPr id="3" name="Freeform 3">
            <a:extLst>
              <a:ext uri="{FF2B5EF4-FFF2-40B4-BE49-F238E27FC236}">
                <a16:creationId xmlns:a16="http://schemas.microsoft.com/office/drawing/2014/main" id="{396300AF-82D1-E621-EC9D-54925CE70882}"/>
              </a:ext>
            </a:extLst>
          </p:cNvPr>
          <p:cNvSpPr/>
          <p:nvPr/>
        </p:nvSpPr>
        <p:spPr>
          <a:xfrm>
            <a:off x="15015584" y="8590391"/>
            <a:ext cx="2976307" cy="1244638"/>
          </a:xfrm>
          <a:custGeom>
            <a:avLst/>
            <a:gdLst/>
            <a:ahLst/>
            <a:cxnLst/>
            <a:rect l="l" t="t" r="r" b="b"/>
            <a:pathLst>
              <a:path w="2976307" h="1244638">
                <a:moveTo>
                  <a:pt x="0" y="0"/>
                </a:moveTo>
                <a:lnTo>
                  <a:pt x="2976308" y="0"/>
                </a:lnTo>
                <a:lnTo>
                  <a:pt x="2976308" y="1244638"/>
                </a:lnTo>
                <a:lnTo>
                  <a:pt x="0" y="124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5" name="Freeform 5">
            <a:extLst>
              <a:ext uri="{FF2B5EF4-FFF2-40B4-BE49-F238E27FC236}">
                <a16:creationId xmlns:a16="http://schemas.microsoft.com/office/drawing/2014/main" id="{00213FA2-32C8-69C5-6F17-F10E97A51A5F}"/>
              </a:ext>
            </a:extLst>
          </p:cNvPr>
          <p:cNvSpPr/>
          <p:nvPr/>
        </p:nvSpPr>
        <p:spPr>
          <a:xfrm>
            <a:off x="937177" y="8099642"/>
            <a:ext cx="948520" cy="948520"/>
          </a:xfrm>
          <a:custGeom>
            <a:avLst/>
            <a:gdLst/>
            <a:ahLst/>
            <a:cxnLst/>
            <a:rect l="l" t="t" r="r" b="b"/>
            <a:pathLst>
              <a:path w="948520" h="948520">
                <a:moveTo>
                  <a:pt x="0" y="0"/>
                </a:moveTo>
                <a:lnTo>
                  <a:pt x="948520" y="0"/>
                </a:lnTo>
                <a:lnTo>
                  <a:pt x="948520" y="948520"/>
                </a:lnTo>
                <a:lnTo>
                  <a:pt x="0" y="9485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9" name="TextBox 9">
            <a:extLst>
              <a:ext uri="{FF2B5EF4-FFF2-40B4-BE49-F238E27FC236}">
                <a16:creationId xmlns:a16="http://schemas.microsoft.com/office/drawing/2014/main" id="{C37F8E0F-A616-61C5-0B7A-C77CA51212B9}"/>
              </a:ext>
            </a:extLst>
          </p:cNvPr>
          <p:cNvSpPr txBox="1"/>
          <p:nvPr/>
        </p:nvSpPr>
        <p:spPr>
          <a:xfrm>
            <a:off x="2355448" y="8213688"/>
            <a:ext cx="7104237" cy="1086259"/>
          </a:xfrm>
          <a:prstGeom prst="rect">
            <a:avLst/>
          </a:prstGeom>
        </p:spPr>
        <p:txBody>
          <a:bodyPr wrap="square" lIns="0" tIns="0" rIns="0" bIns="0" rtlCol="0" anchor="t">
            <a:spAutoFit/>
          </a:bodyPr>
          <a:lstStyle/>
          <a:p>
            <a:pPr algn="l">
              <a:lnSpc>
                <a:spcPts val="4420"/>
              </a:lnSpc>
            </a:pPr>
            <a:r>
              <a:rPr lang="en-US" sz="3157" dirty="0">
                <a:solidFill>
                  <a:srgbClr val="27615A"/>
                </a:solidFill>
                <a:latin typeface="Avenir"/>
                <a:ea typeface="Avenir"/>
                <a:cs typeface="Avenir"/>
                <a:sym typeface="Avenir"/>
              </a:rPr>
              <a:t>aut.edu.au/research/resources</a:t>
            </a:r>
          </a:p>
          <a:p>
            <a:pPr algn="l">
              <a:lnSpc>
                <a:spcPts val="4420"/>
              </a:lnSpc>
            </a:pPr>
            <a:endParaRPr lang="en-US" sz="3157" dirty="0">
              <a:solidFill>
                <a:srgbClr val="27615A"/>
              </a:solidFill>
              <a:latin typeface="Avenir"/>
              <a:ea typeface="Avenir"/>
              <a:cs typeface="Avenir"/>
              <a:sym typeface="Avenir"/>
            </a:endParaRPr>
          </a:p>
        </p:txBody>
      </p:sp>
      <p:sp>
        <p:nvSpPr>
          <p:cNvPr id="10" name="TextBox 10">
            <a:extLst>
              <a:ext uri="{FF2B5EF4-FFF2-40B4-BE49-F238E27FC236}">
                <a16:creationId xmlns:a16="http://schemas.microsoft.com/office/drawing/2014/main" id="{7B15328D-3676-F6D2-706D-1D6F682ADB4D}"/>
              </a:ext>
            </a:extLst>
          </p:cNvPr>
          <p:cNvSpPr txBox="1"/>
          <p:nvPr/>
        </p:nvSpPr>
        <p:spPr>
          <a:xfrm>
            <a:off x="1028700" y="1893388"/>
            <a:ext cx="16184226" cy="4724370"/>
          </a:xfrm>
          <a:prstGeom prst="rect">
            <a:avLst/>
          </a:prstGeom>
        </p:spPr>
        <p:txBody>
          <a:bodyPr lIns="0" tIns="0" rIns="0" bIns="0" rtlCol="0" anchor="t">
            <a:spAutoFit/>
          </a:bodyPr>
          <a:lstStyle/>
          <a:p>
            <a:pPr marL="0" marR="0" lvl="0" indent="0" algn="l" defTabSz="914400" rtl="0" eaLnBrk="1" fontAlgn="auto" latinLnBrk="0" hangingPunct="1">
              <a:lnSpc>
                <a:spcPts val="3639"/>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venir"/>
              <a:ea typeface="Avenir"/>
              <a:cs typeface="Avenir"/>
              <a:sym typeface="Avenir"/>
            </a:endParaRPr>
          </a:p>
          <a:p>
            <a:pPr marL="0" marR="0" lvl="0" indent="0" algn="l" defTabSz="914400" rtl="0" eaLnBrk="1" fontAlgn="auto" latinLnBrk="0" hangingPunct="1">
              <a:spcBef>
                <a:spcPts val="600"/>
              </a:spcBef>
              <a:spcAft>
                <a:spcPts val="60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venir"/>
                <a:ea typeface="Avenir"/>
                <a:cs typeface="Avenir"/>
                <a:sym typeface="Avenir"/>
              </a:rPr>
              <a:t>Paul J. Silvia, </a:t>
            </a:r>
            <a:r>
              <a:rPr kumimoji="0" lang="en-US" sz="3600" b="0" i="1" u="none" strike="noStrike" kern="1200" cap="none" spc="0" normalizeH="0" baseline="0" noProof="0" dirty="0">
                <a:ln>
                  <a:noFill/>
                </a:ln>
                <a:solidFill>
                  <a:srgbClr val="000000"/>
                </a:solidFill>
                <a:effectLst/>
                <a:uLnTx/>
                <a:uFillTx/>
                <a:latin typeface="Avenir"/>
                <a:ea typeface="Avenir"/>
                <a:cs typeface="Avenir"/>
                <a:sym typeface="Avenir"/>
              </a:rPr>
              <a:t>How to Write a Lot: A Practical Guide to Productive Academic Writing </a:t>
            </a:r>
            <a:r>
              <a:rPr kumimoji="0" lang="en-US" sz="3600" b="0" u="none" strike="noStrike" kern="1200" cap="none" spc="0" normalizeH="0" baseline="0" noProof="0" dirty="0">
                <a:ln>
                  <a:noFill/>
                </a:ln>
                <a:solidFill>
                  <a:srgbClr val="000000"/>
                </a:solidFill>
                <a:effectLst/>
                <a:uLnTx/>
                <a:uFillTx/>
                <a:latin typeface="Avenir"/>
                <a:ea typeface="Avenir"/>
                <a:cs typeface="Avenir"/>
                <a:sym typeface="Avenir"/>
              </a:rPr>
              <a:t>(Washington, DC: American Psychological Association, 2007). </a:t>
            </a:r>
            <a:r>
              <a:rPr lang="en-US" sz="3600" dirty="0">
                <a:solidFill>
                  <a:srgbClr val="000000"/>
                </a:solidFill>
                <a:latin typeface="Avenir"/>
                <a:ea typeface="Avenir"/>
                <a:cs typeface="Avenir"/>
                <a:sym typeface="Avenir"/>
              </a:rPr>
              <a:t>2</a:t>
            </a:r>
            <a:r>
              <a:rPr lang="en-US" sz="3600" baseline="30000" dirty="0">
                <a:solidFill>
                  <a:srgbClr val="000000"/>
                </a:solidFill>
                <a:latin typeface="Avenir"/>
                <a:ea typeface="Avenir"/>
                <a:cs typeface="Avenir"/>
                <a:sym typeface="Avenir"/>
              </a:rPr>
              <a:t>nd</a:t>
            </a:r>
            <a:r>
              <a:rPr lang="en-US" sz="3600" dirty="0">
                <a:solidFill>
                  <a:srgbClr val="000000"/>
                </a:solidFill>
                <a:latin typeface="Avenir"/>
                <a:ea typeface="Avenir"/>
                <a:cs typeface="Avenir"/>
                <a:sym typeface="Avenir"/>
              </a:rPr>
              <a:t> edition, 2019 – I prefer the 1</a:t>
            </a:r>
            <a:r>
              <a:rPr lang="en-US" sz="3600" baseline="30000" dirty="0">
                <a:solidFill>
                  <a:srgbClr val="000000"/>
                </a:solidFill>
                <a:latin typeface="Avenir"/>
                <a:ea typeface="Avenir"/>
                <a:cs typeface="Avenir"/>
                <a:sym typeface="Avenir"/>
              </a:rPr>
              <a:t>st</a:t>
            </a:r>
            <a:r>
              <a:rPr lang="en-US" sz="3600" dirty="0">
                <a:solidFill>
                  <a:srgbClr val="000000"/>
                </a:solidFill>
                <a:latin typeface="Avenir"/>
                <a:ea typeface="Avenir"/>
                <a:cs typeface="Avenir"/>
                <a:sym typeface="Avenir"/>
              </a:rPr>
              <a:t> edition.</a:t>
            </a:r>
            <a:endParaRPr kumimoji="0" lang="en-US" sz="3600" b="0" u="none" strike="noStrike" kern="1200" cap="none" spc="0" normalizeH="0" baseline="0" noProof="0" dirty="0">
              <a:ln>
                <a:noFill/>
              </a:ln>
              <a:solidFill>
                <a:srgbClr val="000000"/>
              </a:solidFill>
              <a:effectLst/>
              <a:uLnTx/>
              <a:uFillTx/>
              <a:latin typeface="Avenir"/>
              <a:ea typeface="Avenir"/>
              <a:cs typeface="Avenir"/>
              <a:sym typeface="Avenir"/>
            </a:endParaRPr>
          </a:p>
          <a:p>
            <a:pPr marL="0" marR="0" lvl="0" indent="0" algn="l" defTabSz="914400" rtl="0" eaLnBrk="1" fontAlgn="auto" latinLnBrk="0" hangingPunct="1">
              <a:spcBef>
                <a:spcPts val="600"/>
              </a:spcBef>
              <a:spcAft>
                <a:spcPts val="600"/>
              </a:spcAft>
              <a:buClrTx/>
              <a:buSzTx/>
              <a:buFontTx/>
              <a:buNone/>
              <a:tabLst/>
              <a:defRPr/>
            </a:pPr>
            <a:r>
              <a:rPr lang="en-US" sz="3600" dirty="0">
                <a:solidFill>
                  <a:srgbClr val="000000"/>
                </a:solidFill>
                <a:latin typeface="Avenir"/>
                <a:ea typeface="Avenir"/>
                <a:cs typeface="Avenir"/>
                <a:sym typeface="Avenir"/>
              </a:rPr>
              <a:t>Laura Vanderkam, </a:t>
            </a:r>
            <a:r>
              <a:rPr lang="en-US" sz="3600" i="1" dirty="0">
                <a:solidFill>
                  <a:srgbClr val="000000"/>
                </a:solidFill>
                <a:latin typeface="Avenir"/>
                <a:ea typeface="Avenir"/>
                <a:cs typeface="Avenir"/>
                <a:sym typeface="Avenir"/>
              </a:rPr>
              <a:t>168 Hours: You Have More Time than You Think </a:t>
            </a:r>
            <a:r>
              <a:rPr lang="en-US" sz="3600" dirty="0">
                <a:solidFill>
                  <a:srgbClr val="000000"/>
                </a:solidFill>
                <a:latin typeface="Avenir"/>
                <a:ea typeface="Avenir"/>
                <a:cs typeface="Avenir"/>
                <a:sym typeface="Avenir"/>
              </a:rPr>
              <a:t>(New York: Portfolio/Penguin, 2011).</a:t>
            </a:r>
          </a:p>
          <a:p>
            <a:pPr marL="0" marR="0" lvl="0" indent="0" algn="l" defTabSz="914400" rtl="0" eaLnBrk="1" fontAlgn="auto" latinLnBrk="0" hangingPunct="1">
              <a:spcBef>
                <a:spcPts val="600"/>
              </a:spcBef>
              <a:spcAft>
                <a:spcPts val="600"/>
              </a:spcAft>
              <a:buClrTx/>
              <a:buSzTx/>
              <a:buFontTx/>
              <a:buNone/>
              <a:tabLst/>
              <a:defRPr/>
            </a:pPr>
            <a:r>
              <a:rPr lang="en-US" sz="3600" dirty="0">
                <a:solidFill>
                  <a:srgbClr val="000000"/>
                </a:solidFill>
                <a:latin typeface="Avenir"/>
                <a:ea typeface="Avenir"/>
                <a:cs typeface="Avenir"/>
                <a:sym typeface="Avenir"/>
              </a:rPr>
              <a:t>Eviatar Zerubavel, </a:t>
            </a:r>
            <a:r>
              <a:rPr lang="en-US" sz="3600" i="1" dirty="0">
                <a:solidFill>
                  <a:srgbClr val="000000"/>
                </a:solidFill>
                <a:latin typeface="Avenir"/>
                <a:ea typeface="Avenir"/>
                <a:cs typeface="Avenir"/>
                <a:sym typeface="Avenir"/>
              </a:rPr>
              <a:t>The Clockwork Muse: A Practical Guide to Writing Theses, Dissertations, and Books</a:t>
            </a:r>
            <a:r>
              <a:rPr lang="en-US" sz="3600" dirty="0">
                <a:solidFill>
                  <a:srgbClr val="000000"/>
                </a:solidFill>
                <a:latin typeface="Avenir"/>
                <a:ea typeface="Avenir"/>
                <a:cs typeface="Avenir"/>
                <a:sym typeface="Avenir"/>
              </a:rPr>
              <a:t> (Cambridge, MA: Harvard University Press, 1999).</a:t>
            </a:r>
            <a:endParaRPr kumimoji="0" lang="en-US" sz="3600" b="0" i="0" u="none" strike="noStrike" kern="1200" cap="none" spc="0" normalizeH="0" baseline="0" noProof="0" dirty="0">
              <a:ln>
                <a:noFill/>
              </a:ln>
              <a:solidFill>
                <a:srgbClr val="000000"/>
              </a:solidFill>
              <a:effectLst/>
              <a:uLnTx/>
              <a:uFillTx/>
              <a:latin typeface="Avenir"/>
              <a:ea typeface="Avenir"/>
              <a:cs typeface="Avenir"/>
              <a:sym typeface="Avenir"/>
            </a:endParaRPr>
          </a:p>
        </p:txBody>
      </p:sp>
      <p:sp>
        <p:nvSpPr>
          <p:cNvPr id="11" name="TextBox 11">
            <a:extLst>
              <a:ext uri="{FF2B5EF4-FFF2-40B4-BE49-F238E27FC236}">
                <a16:creationId xmlns:a16="http://schemas.microsoft.com/office/drawing/2014/main" id="{7E6F0D4F-E65D-6F8B-57DE-CCA5A0FFE72A}"/>
              </a:ext>
            </a:extLst>
          </p:cNvPr>
          <p:cNvSpPr txBox="1"/>
          <p:nvPr/>
        </p:nvSpPr>
        <p:spPr>
          <a:xfrm>
            <a:off x="1028700" y="962025"/>
            <a:ext cx="12903331" cy="923330"/>
          </a:xfrm>
          <a:prstGeom prst="rect">
            <a:avLst/>
          </a:prstGeom>
        </p:spPr>
        <p:txBody>
          <a:bodyPr lIns="0" tIns="0" rIns="0" bIns="0" rtlCol="0" anchor="t">
            <a:spAutoFit/>
          </a:bodyPr>
          <a:lstStyle/>
          <a:p>
            <a:pPr algn="l">
              <a:lnSpc>
                <a:spcPts val="7150"/>
              </a:lnSpc>
            </a:pPr>
            <a:r>
              <a:rPr lang="en-US" sz="6500" b="1" dirty="0">
                <a:solidFill>
                  <a:srgbClr val="27615A"/>
                </a:solidFill>
                <a:latin typeface="Avenir Bold"/>
                <a:ea typeface="Avenir Bold"/>
                <a:cs typeface="Avenir Bold"/>
                <a:sym typeface="Avenir Bold"/>
              </a:rPr>
              <a:t>Useful resources</a:t>
            </a:r>
          </a:p>
        </p:txBody>
      </p:sp>
    </p:spTree>
    <p:extLst>
      <p:ext uri="{BB962C8B-B14F-4D97-AF65-F5344CB8AC3E}">
        <p14:creationId xmlns:p14="http://schemas.microsoft.com/office/powerpoint/2010/main" val="8761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2441A-A582-FD96-8FD7-17A21CCFC10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C728D2-31A0-A28A-87E1-E59131817917}"/>
              </a:ext>
            </a:extLst>
          </p:cNvPr>
          <p:cNvSpPr/>
          <p:nvPr/>
        </p:nvSpPr>
        <p:spPr>
          <a:xfrm>
            <a:off x="28220" y="1551310"/>
            <a:ext cx="18288000" cy="9363456"/>
          </a:xfrm>
          <a:custGeom>
            <a:avLst/>
            <a:gdLst/>
            <a:ahLst/>
            <a:cxnLst/>
            <a:rect l="l" t="t" r="r" b="b"/>
            <a:pathLst>
              <a:path w="18288000" h="9363456">
                <a:moveTo>
                  <a:pt x="0" y="0"/>
                </a:moveTo>
                <a:lnTo>
                  <a:pt x="18288000" y="0"/>
                </a:lnTo>
                <a:lnTo>
                  <a:pt x="18288000" y="9363456"/>
                </a:lnTo>
                <a:lnTo>
                  <a:pt x="0" y="9363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dirty="0"/>
          </a:p>
        </p:txBody>
      </p:sp>
      <p:sp>
        <p:nvSpPr>
          <p:cNvPr id="3" name="Freeform 3">
            <a:extLst>
              <a:ext uri="{FF2B5EF4-FFF2-40B4-BE49-F238E27FC236}">
                <a16:creationId xmlns:a16="http://schemas.microsoft.com/office/drawing/2014/main" id="{4E503B31-FD99-B458-7CBF-C61CB8811C37}"/>
              </a:ext>
            </a:extLst>
          </p:cNvPr>
          <p:cNvSpPr/>
          <p:nvPr/>
        </p:nvSpPr>
        <p:spPr>
          <a:xfrm>
            <a:off x="13567784" y="8373249"/>
            <a:ext cx="2976307" cy="1244638"/>
          </a:xfrm>
          <a:custGeom>
            <a:avLst/>
            <a:gdLst/>
            <a:ahLst/>
            <a:cxnLst/>
            <a:rect l="l" t="t" r="r" b="b"/>
            <a:pathLst>
              <a:path w="2976307" h="1244638">
                <a:moveTo>
                  <a:pt x="0" y="0"/>
                </a:moveTo>
                <a:lnTo>
                  <a:pt x="2976308" y="0"/>
                </a:lnTo>
                <a:lnTo>
                  <a:pt x="2976308" y="1244638"/>
                </a:lnTo>
                <a:lnTo>
                  <a:pt x="0" y="124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4" name="Freeform 4">
            <a:extLst>
              <a:ext uri="{FF2B5EF4-FFF2-40B4-BE49-F238E27FC236}">
                <a16:creationId xmlns:a16="http://schemas.microsoft.com/office/drawing/2014/main" id="{904F7007-B874-4C56-25C9-C06988ACD5E8}"/>
              </a:ext>
            </a:extLst>
          </p:cNvPr>
          <p:cNvSpPr/>
          <p:nvPr/>
        </p:nvSpPr>
        <p:spPr>
          <a:xfrm>
            <a:off x="1056920" y="4043783"/>
            <a:ext cx="948520" cy="948520"/>
          </a:xfrm>
          <a:custGeom>
            <a:avLst/>
            <a:gdLst/>
            <a:ahLst/>
            <a:cxnLst/>
            <a:rect l="l" t="t" r="r" b="b"/>
            <a:pathLst>
              <a:path w="948520" h="948520">
                <a:moveTo>
                  <a:pt x="0" y="0"/>
                </a:moveTo>
                <a:lnTo>
                  <a:pt x="948520" y="0"/>
                </a:lnTo>
                <a:lnTo>
                  <a:pt x="948520" y="948519"/>
                </a:lnTo>
                <a:lnTo>
                  <a:pt x="0" y="9485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5" name="Freeform 5">
            <a:extLst>
              <a:ext uri="{FF2B5EF4-FFF2-40B4-BE49-F238E27FC236}">
                <a16:creationId xmlns:a16="http://schemas.microsoft.com/office/drawing/2014/main" id="{952A2400-281F-50C5-4F8E-A0CAD558FB15}"/>
              </a:ext>
            </a:extLst>
          </p:cNvPr>
          <p:cNvSpPr/>
          <p:nvPr/>
        </p:nvSpPr>
        <p:spPr>
          <a:xfrm>
            <a:off x="1056920" y="6782118"/>
            <a:ext cx="948520" cy="948520"/>
          </a:xfrm>
          <a:custGeom>
            <a:avLst/>
            <a:gdLst/>
            <a:ahLst/>
            <a:cxnLst/>
            <a:rect l="l" t="t" r="r" b="b"/>
            <a:pathLst>
              <a:path w="948520" h="948520">
                <a:moveTo>
                  <a:pt x="0" y="0"/>
                </a:moveTo>
                <a:lnTo>
                  <a:pt x="948520" y="0"/>
                </a:lnTo>
                <a:lnTo>
                  <a:pt x="948520" y="948520"/>
                </a:lnTo>
                <a:lnTo>
                  <a:pt x="0" y="9485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6" name="Freeform 6">
            <a:extLst>
              <a:ext uri="{FF2B5EF4-FFF2-40B4-BE49-F238E27FC236}">
                <a16:creationId xmlns:a16="http://schemas.microsoft.com/office/drawing/2014/main" id="{E58B3CBA-56E1-624B-6F18-7BE939488505}"/>
              </a:ext>
            </a:extLst>
          </p:cNvPr>
          <p:cNvSpPr/>
          <p:nvPr/>
        </p:nvSpPr>
        <p:spPr>
          <a:xfrm>
            <a:off x="1028700" y="5384730"/>
            <a:ext cx="1004960" cy="1004960"/>
          </a:xfrm>
          <a:custGeom>
            <a:avLst/>
            <a:gdLst/>
            <a:ahLst/>
            <a:cxnLst/>
            <a:rect l="l" t="t" r="r" b="b"/>
            <a:pathLst>
              <a:path w="1004960" h="1004960">
                <a:moveTo>
                  <a:pt x="0" y="0"/>
                </a:moveTo>
                <a:lnTo>
                  <a:pt x="1004960" y="0"/>
                </a:lnTo>
                <a:lnTo>
                  <a:pt x="1004960" y="1004960"/>
                </a:lnTo>
                <a:lnTo>
                  <a:pt x="0" y="10049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7" name="TextBox 7">
            <a:extLst>
              <a:ext uri="{FF2B5EF4-FFF2-40B4-BE49-F238E27FC236}">
                <a16:creationId xmlns:a16="http://schemas.microsoft.com/office/drawing/2014/main" id="{66F0305E-31CA-032E-087C-4BA323E8FE6A}"/>
              </a:ext>
            </a:extLst>
          </p:cNvPr>
          <p:cNvSpPr txBox="1"/>
          <p:nvPr/>
        </p:nvSpPr>
        <p:spPr>
          <a:xfrm>
            <a:off x="2380155" y="4144132"/>
            <a:ext cx="4729536"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+(02) 8937 5312</a:t>
            </a:r>
          </a:p>
        </p:txBody>
      </p:sp>
      <p:sp>
        <p:nvSpPr>
          <p:cNvPr id="8" name="TextBox 8">
            <a:extLst>
              <a:ext uri="{FF2B5EF4-FFF2-40B4-BE49-F238E27FC236}">
                <a16:creationId xmlns:a16="http://schemas.microsoft.com/office/drawing/2014/main" id="{C18A1B23-7D11-8EFA-CE19-AACC5145DAD6}"/>
              </a:ext>
            </a:extLst>
          </p:cNvPr>
          <p:cNvSpPr txBox="1"/>
          <p:nvPr/>
        </p:nvSpPr>
        <p:spPr>
          <a:xfrm>
            <a:off x="2380155" y="5513300"/>
            <a:ext cx="6025628"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emurphy@aut.edu.au</a:t>
            </a:r>
          </a:p>
        </p:txBody>
      </p:sp>
      <p:sp>
        <p:nvSpPr>
          <p:cNvPr id="9" name="TextBox 9">
            <a:extLst>
              <a:ext uri="{FF2B5EF4-FFF2-40B4-BE49-F238E27FC236}">
                <a16:creationId xmlns:a16="http://schemas.microsoft.com/office/drawing/2014/main" id="{BB173AC5-3B62-2364-AC91-A0D4B4BA9028}"/>
              </a:ext>
            </a:extLst>
          </p:cNvPr>
          <p:cNvSpPr txBox="1"/>
          <p:nvPr/>
        </p:nvSpPr>
        <p:spPr>
          <a:xfrm>
            <a:off x="2380155" y="6882468"/>
            <a:ext cx="4729536" cy="522002"/>
          </a:xfrm>
          <a:prstGeom prst="rect">
            <a:avLst/>
          </a:prstGeom>
        </p:spPr>
        <p:txBody>
          <a:bodyPr lIns="0" tIns="0" rIns="0" bIns="0" rtlCol="0" anchor="t">
            <a:spAutoFit/>
          </a:bodyPr>
          <a:lstStyle/>
          <a:p>
            <a:pPr algn="l">
              <a:lnSpc>
                <a:spcPts val="4420"/>
              </a:lnSpc>
            </a:pPr>
            <a:r>
              <a:rPr lang="en-US" sz="3157">
                <a:solidFill>
                  <a:srgbClr val="27615A"/>
                </a:solidFill>
                <a:latin typeface="Avenir"/>
                <a:ea typeface="Avenir"/>
                <a:cs typeface="Avenir"/>
                <a:sym typeface="Avenir"/>
              </a:rPr>
              <a:t>aut.edu.au</a:t>
            </a:r>
          </a:p>
        </p:txBody>
      </p:sp>
      <p:sp>
        <p:nvSpPr>
          <p:cNvPr id="10" name="TextBox 10">
            <a:extLst>
              <a:ext uri="{FF2B5EF4-FFF2-40B4-BE49-F238E27FC236}">
                <a16:creationId xmlns:a16="http://schemas.microsoft.com/office/drawing/2014/main" id="{7E46457C-75DF-2F03-B824-FBD9733171EA}"/>
              </a:ext>
            </a:extLst>
          </p:cNvPr>
          <p:cNvSpPr txBox="1"/>
          <p:nvPr/>
        </p:nvSpPr>
        <p:spPr>
          <a:xfrm>
            <a:off x="1080107" y="2163444"/>
            <a:ext cx="16184226" cy="923330"/>
          </a:xfrm>
          <a:prstGeom prst="rect">
            <a:avLst/>
          </a:prstGeom>
        </p:spPr>
        <p:txBody>
          <a:bodyPr lIns="0" tIns="0" rIns="0" bIns="0" rtlCol="0" anchor="t">
            <a:spAutoFit/>
          </a:bodyPr>
          <a:lstStyle/>
          <a:p>
            <a:pPr marL="0" marR="0" lvl="0" indent="0" algn="l" defTabSz="914400" rtl="0" eaLnBrk="1" fontAlgn="auto" latinLnBrk="0" hangingPunct="1">
              <a:lnSpc>
                <a:spcPts val="3639"/>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venir"/>
              <a:ea typeface="Avenir"/>
              <a:cs typeface="Avenir"/>
              <a:sym typeface="Avenir"/>
            </a:endParaRPr>
          </a:p>
          <a:p>
            <a:pPr marL="0" marR="0" lvl="0" indent="0" algn="l" defTabSz="914400" rtl="0" eaLnBrk="1" fontAlgn="auto" latinLnBrk="0" hangingPunct="1">
              <a:lnSpc>
                <a:spcPts val="3639"/>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venir"/>
                <a:ea typeface="Avenir"/>
                <a:cs typeface="Avenir"/>
                <a:sym typeface="Avenir"/>
              </a:rPr>
              <a:t>Please feel free to contact me if you have any questions or concerns.</a:t>
            </a:r>
          </a:p>
        </p:txBody>
      </p:sp>
      <p:sp>
        <p:nvSpPr>
          <p:cNvPr id="11" name="TextBox 11">
            <a:extLst>
              <a:ext uri="{FF2B5EF4-FFF2-40B4-BE49-F238E27FC236}">
                <a16:creationId xmlns:a16="http://schemas.microsoft.com/office/drawing/2014/main" id="{878A5E30-C4ED-B057-089B-C5C0249E0304}"/>
              </a:ext>
            </a:extLst>
          </p:cNvPr>
          <p:cNvSpPr txBox="1"/>
          <p:nvPr/>
        </p:nvSpPr>
        <p:spPr>
          <a:xfrm>
            <a:off x="1028700" y="962025"/>
            <a:ext cx="12903331" cy="1054100"/>
          </a:xfrm>
          <a:prstGeom prst="rect">
            <a:avLst/>
          </a:prstGeom>
        </p:spPr>
        <p:txBody>
          <a:bodyPr lIns="0" tIns="0" rIns="0" bIns="0" rtlCol="0" anchor="t">
            <a:spAutoFit/>
          </a:bodyPr>
          <a:lstStyle/>
          <a:p>
            <a:pPr algn="l">
              <a:lnSpc>
                <a:spcPts val="7150"/>
              </a:lnSpc>
            </a:pPr>
            <a:r>
              <a:rPr lang="en-US" sz="6500" b="1">
                <a:solidFill>
                  <a:srgbClr val="27615A"/>
                </a:solidFill>
                <a:latin typeface="Avenir Bold"/>
                <a:ea typeface="Avenir Bold"/>
                <a:cs typeface="Avenir Bold"/>
                <a:sym typeface="Avenir Bold"/>
              </a:rPr>
              <a:t>Contact Information</a:t>
            </a:r>
          </a:p>
        </p:txBody>
      </p:sp>
    </p:spTree>
    <p:extLst>
      <p:ext uri="{BB962C8B-B14F-4D97-AF65-F5344CB8AC3E}">
        <p14:creationId xmlns:p14="http://schemas.microsoft.com/office/powerpoint/2010/main" val="1271953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35266108130B4CA4DBE7B090692B78" ma:contentTypeVersion="27" ma:contentTypeDescription="Create a new document." ma:contentTypeScope="" ma:versionID="043e23a991a91f094da1f1360c25b61c">
  <xsd:schema xmlns:xsd="http://www.w3.org/2001/XMLSchema" xmlns:xs="http://www.w3.org/2001/XMLSchema" xmlns:p="http://schemas.microsoft.com/office/2006/metadata/properties" xmlns:ns2="826c14ba-44e6-4ded-a87c-49cd297abb59" xmlns:ns3="42f2b425-e985-4e78-a635-f5ecae6d1983" targetNamespace="http://schemas.microsoft.com/office/2006/metadata/properties" ma:root="true" ma:fieldsID="c8b6958cc2024c62b6bb91cc1036bd35" ns2:_="" ns3:_="">
    <xsd:import namespace="826c14ba-44e6-4ded-a87c-49cd297abb59"/>
    <xsd:import namespace="42f2b425-e985-4e78-a635-f5ecae6d19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TaxKeywordTaxHTField" minOccurs="0"/>
                <xsd:element ref="ns3:TaxCatchAll" minOccurs="0"/>
                <xsd:element ref="ns3:SharedWithUsers" minOccurs="0"/>
                <xsd:element ref="ns3:SharedWithDetails" minOccurs="0"/>
                <xsd:element ref="ns2:MediaServiceOCR" minOccurs="0"/>
                <xsd:element ref="ns2:MediaLengthInSeconds" minOccurs="0"/>
                <xsd:element ref="ns2:ReferenceNumber" minOccurs="0"/>
                <xsd:element ref="ns2:LinktoTickit" minOccurs="0"/>
                <xsd:element ref="ns2:TicketRefNo" minOccurs="0"/>
                <xsd:element ref="ns2:LinkttoTickit" minOccurs="0"/>
                <xsd:element ref="ns2:Listtableauworkbook" minOccurs="0"/>
                <xsd:element ref="ns2:FolderStatus" minOccurs="0"/>
                <xsd:element ref="ns2:MediaServiceLocation" minOccurs="0"/>
                <xsd:element ref="ns2:lcf76f155ced4ddcb4097134ff3c332f"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6c14ba-44e6-4ded-a87c-49cd297abb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ReferenceNumber" ma:index="23" nillable="true" ma:displayName="Reference Number" ma:format="Dropdown" ma:internalName="ReferenceNumber">
      <xsd:simpleType>
        <xsd:restriction base="dms:Text">
          <xsd:maxLength value="15"/>
        </xsd:restriction>
      </xsd:simpleType>
    </xsd:element>
    <xsd:element name="LinktoTickit" ma:index="24" nillable="true" ma:displayName="Link to Tickit" ma:format="Hyperlink" ma:internalName="LinktoTickit">
      <xsd:complexType>
        <xsd:complexContent>
          <xsd:extension base="dms:URL">
            <xsd:sequence>
              <xsd:element name="Url" type="dms:ValidUrl" minOccurs="0" nillable="true"/>
              <xsd:element name="Description" type="xsd:string" nillable="true"/>
            </xsd:sequence>
          </xsd:extension>
        </xsd:complexContent>
      </xsd:complexType>
    </xsd:element>
    <xsd:element name="TicketRefNo" ma:index="25" nillable="true" ma:displayName="Ticket Ref No" ma:format="Dropdown" ma:internalName="TicketRefNo">
      <xsd:simpleType>
        <xsd:restriction base="dms:Text">
          <xsd:maxLength value="15"/>
        </xsd:restriction>
      </xsd:simpleType>
    </xsd:element>
    <xsd:element name="LinkttoTickit" ma:index="26" nillable="true" ma:displayName="Linkt to Tickit" ma:format="Hyperlink" ma:internalName="LinkttoTickit">
      <xsd:complexType>
        <xsd:complexContent>
          <xsd:extension base="dms:URL">
            <xsd:sequence>
              <xsd:element name="Url" type="dms:ValidUrl" minOccurs="0" nillable="true"/>
              <xsd:element name="Description" type="xsd:string" nillable="true"/>
            </xsd:sequence>
          </xsd:extension>
        </xsd:complexContent>
      </xsd:complexType>
    </xsd:element>
    <xsd:element name="Listtableauworkbook" ma:index="27" nillable="true" ma:displayName="List tableau workbook" ma:format="Dropdown" ma:internalName="Listtableauworkbook">
      <xsd:simpleType>
        <xsd:restriction base="dms:Choice">
          <xsd:enumeration value="Yes"/>
          <xsd:enumeration value="No"/>
        </xsd:restriction>
      </xsd:simpleType>
    </xsd:element>
    <xsd:element name="FolderStatus" ma:index="28" nillable="true" ma:displayName="Folder Status" ma:format="Dropdown" ma:internalName="FolderStatus">
      <xsd:simpleType>
        <xsd:restriction base="dms:Text">
          <xsd:maxLength value="255"/>
        </xsd:restriction>
      </xsd:simpleType>
    </xsd:element>
    <xsd:element name="MediaServiceLocation" ma:index="29" nillable="true" ma:displayName="Location" ma:internalName="MediaServiceLocation" ma:readOnly="true">
      <xsd:simpleType>
        <xsd:restriction base="dms:Text"/>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73f14ef-2759-4c75-bb47-3002a71348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_Flow_SignoffStatus" ma:index="33" nillable="true" ma:displayName="Sign-off status" ma:internalName="Sign_x002d_off_x0020_status">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2b425-e985-4e78-a635-f5ecae6d1983"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573f14ef-2759-4c75-bb47-3002a713481d"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3ce22b35-8f78-471d-9fd2-4d3f17e3bf65}" ma:internalName="TaxCatchAll" ma:showField="CatchAllData" ma:web="42f2b425-e985-4e78-a635-f5ecae6d198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lderStatus xmlns="826c14ba-44e6-4ded-a87c-49cd297abb59" xsi:nil="true"/>
    <TaxKeywordTaxHTField xmlns="42f2b425-e985-4e78-a635-f5ecae6d1983">
      <Terms xmlns="http://schemas.microsoft.com/office/infopath/2007/PartnerControls"/>
    </TaxKeywordTaxHTField>
    <TicketRefNo xmlns="826c14ba-44e6-4ded-a87c-49cd297abb59" xsi:nil="true"/>
    <Listtableauworkbook xmlns="826c14ba-44e6-4ded-a87c-49cd297abb59" xsi:nil="true"/>
    <ReferenceNumber xmlns="826c14ba-44e6-4ded-a87c-49cd297abb59" xsi:nil="true"/>
    <lcf76f155ced4ddcb4097134ff3c332f xmlns="826c14ba-44e6-4ded-a87c-49cd297abb59">
      <Terms xmlns="http://schemas.microsoft.com/office/infopath/2007/PartnerControls"/>
    </lcf76f155ced4ddcb4097134ff3c332f>
    <LinktoTickit xmlns="826c14ba-44e6-4ded-a87c-49cd297abb59">
      <Url xsi:nil="true"/>
      <Description xsi:nil="true"/>
    </LinktoTickit>
    <LinkttoTickit xmlns="826c14ba-44e6-4ded-a87c-49cd297abb59">
      <Url xsi:nil="true"/>
      <Description xsi:nil="true"/>
    </LinkttoTickit>
    <_Flow_SignoffStatus xmlns="826c14ba-44e6-4ded-a87c-49cd297abb59" xsi:nil="true"/>
    <TaxCatchAll xmlns="42f2b425-e985-4e78-a635-f5ecae6d1983" xsi:nil="true"/>
  </documentManagement>
</p:properties>
</file>

<file path=customXml/itemProps1.xml><?xml version="1.0" encoding="utf-8"?>
<ds:datastoreItem xmlns:ds="http://schemas.openxmlformats.org/officeDocument/2006/customXml" ds:itemID="{BB134B22-CBB7-4E34-AE08-CED8AC8868D7}">
  <ds:schemaRefs>
    <ds:schemaRef ds:uri="http://schemas.microsoft.com/sharepoint/v3/contenttype/forms"/>
  </ds:schemaRefs>
</ds:datastoreItem>
</file>

<file path=customXml/itemProps2.xml><?xml version="1.0" encoding="utf-8"?>
<ds:datastoreItem xmlns:ds="http://schemas.openxmlformats.org/officeDocument/2006/customXml" ds:itemID="{2F1FF860-7BA6-4C13-A9EE-F2B97A947251}">
  <ds:schemaRefs>
    <ds:schemaRef ds:uri="42f2b425-e985-4e78-a635-f5ecae6d1983"/>
    <ds:schemaRef ds:uri="826c14ba-44e6-4ded-a87c-49cd297abb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74B6B7-7BB6-4C05-A354-689AFF56A8A9}">
  <ds:schemaRefs>
    <ds:schemaRef ds:uri="http://schemas.microsoft.com/office/2006/metadata/properties"/>
    <ds:schemaRef ds:uri="http://purl.org/dc/dcmitype/"/>
    <ds:schemaRef ds:uri="http://purl.org/dc/terms/"/>
    <ds:schemaRef ds:uri="http://schemas.microsoft.com/office/2006/documentManagement/types"/>
    <ds:schemaRef ds:uri="826c14ba-44e6-4ded-a87c-49cd297abb59"/>
    <ds:schemaRef ds:uri="http://www.w3.org/XML/1998/namespace"/>
    <ds:schemaRef ds:uri="42f2b425-e985-4e78-a635-f5ecae6d1983"/>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4375</TotalTime>
  <Words>1433</Words>
  <Application>Microsoft Office PowerPoint</Application>
  <PresentationFormat>Custom</PresentationFormat>
  <Paragraphs>134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Avenir Bold</vt:lpstr>
      <vt:lpstr>Avenir</vt:lpstr>
      <vt:lpstr>Calibri</vt:lpstr>
      <vt:lpstr>Arial</vt:lpstr>
      <vt:lpstr>Times New Roman</vt:lpstr>
      <vt:lpstr>Avenir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 Slide Deck</dc:title>
  <dc:creator>Louise Gosbell</dc:creator>
  <cp:lastModifiedBy>Edwina Murphy</cp:lastModifiedBy>
  <cp:revision>1</cp:revision>
  <dcterms:created xsi:type="dcterms:W3CDTF">2006-08-16T00:00:00Z</dcterms:created>
  <dcterms:modified xsi:type="dcterms:W3CDTF">2026-03-09T06:03:09Z</dcterms:modified>
  <dc:identifier>DAGfUjhe5Ls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0x0101001135266108130B4CA4DBE7B090692B78</vt:lpwstr>
  </property>
  <property fmtid="{D5CDD505-2E9C-101B-9397-08002B2CF9AE}" pid="3" name="TaxKeyword">
    <vt:lpwstr/>
  </property>
  <property fmtid="{D5CDD505-2E9C-101B-9397-08002B2CF9AE}" pid="4" name="MediaServiceImageTags">
    <vt:lpwstr/>
  </property>
</Properties>
</file>